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1.xml" ContentType="application/vnd.openxmlformats-officedocument.drawingml.diagramLayout+xml"/>
  <Override PartName="/ppt/notesSlides/notesSlide6.xml" ContentType="application/vnd.openxmlformats-officedocument.presentationml.notesSlide+xml"/>
  <Override PartName="/ppt/diagrams/data2.xml" ContentType="application/vnd.openxmlformats-officedocument.drawingml.diagramData+xml"/>
  <Override PartName="/ppt/notesSlides/notesSlide7.xml" ContentType="application/vnd.openxmlformats-officedocument.presentationml.notesSlide+xml"/>
  <Override PartName="/ppt/diagrams/data3.xml" ContentType="application/vnd.openxmlformats-officedocument.drawingml.diagramData+xml"/>
  <Override PartName="/ppt/slides/slide7.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notesMasterIdLst>
    <p:notesMasterId r:id="rId9"/>
  </p:notesMasterIdLst>
  <p:handoutMasterIdLst>
    <p:handoutMasterId r:id="rId10"/>
  </p:handoutMasterIdLst>
  <p:sldIdLst>
    <p:sldId id="273" r:id="rId2"/>
    <p:sldId id="306" r:id="rId3"/>
    <p:sldId id="305" r:id="rId4"/>
    <p:sldId id="309" r:id="rId5"/>
    <p:sldId id="310" r:id="rId6"/>
    <p:sldId id="311" r:id="rId7"/>
    <p:sldId id="31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4D4CB"/>
    <a:srgbClr val="4C9E8E"/>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270"/>
    <p:restoredTop sz="91321"/>
  </p:normalViewPr>
  <p:slideViewPr>
    <p:cSldViewPr>
      <p:cViewPr varScale="1">
        <p:scale>
          <a:sx n="66" d="100"/>
          <a:sy n="66" d="100"/>
        </p:scale>
        <p:origin x="-1566" y="-11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5">
  <dgm:title val=""/>
  <dgm:desc val=""/>
  <dgm:catLst>
    <dgm:cat type="accent6" pri="11500"/>
  </dgm:catLst>
  <dgm:styleLbl name="node0">
    <dgm:fillClrLst meth="cycle">
      <a:schemeClr val="accent6">
        <a:alpha val="80000"/>
      </a:schemeClr>
    </dgm:fillClrLst>
    <dgm:linClrLst meth="repeat">
      <a:schemeClr val="lt1"/>
    </dgm:linClrLst>
    <dgm:effectClrLst/>
    <dgm:txLinClrLst/>
    <dgm:txFillClrLst/>
    <dgm:txEffectClrLst/>
  </dgm:styleLbl>
  <dgm:styleLbl name="alignNode1">
    <dgm:fillClrLst>
      <a:schemeClr val="accent6">
        <a:alpha val="90000"/>
      </a:schemeClr>
      <a:schemeClr val="accent6">
        <a:alpha val="50000"/>
      </a:schemeClr>
    </dgm:fillClrLst>
    <dgm:linClrLst>
      <a:schemeClr val="accent6">
        <a:alpha val="90000"/>
      </a:schemeClr>
      <a:schemeClr val="accent6">
        <a:alpha val="50000"/>
      </a:schemeClr>
    </dgm:linClrLst>
    <dgm:effectClrLst/>
    <dgm:txLinClrLst/>
    <dgm:txFillClrLst/>
    <dgm:txEffectClrLst/>
  </dgm:styleLbl>
  <dgm:styleLbl name="node1">
    <dgm:fillClrLst>
      <a:schemeClr val="accent6">
        <a:alpha val="90000"/>
      </a:schemeClr>
      <a:schemeClr val="accent6">
        <a:alpha val="50000"/>
      </a:schemeClr>
    </dgm:fillClrLst>
    <dgm:linClrLst meth="repeat">
      <a:schemeClr val="lt1"/>
    </dgm:linClrLst>
    <dgm:effectClrLst/>
    <dgm:txLinClrLst/>
    <dgm:txFillClrLst/>
    <dgm:txEffectClrLst/>
  </dgm:styleLbl>
  <dgm:styleLbl name="lnNode1">
    <dgm:fillClrLst>
      <a:schemeClr val="accent6">
        <a:shade val="90000"/>
      </a:schemeClr>
      <a:schemeClr val="accent6">
        <a:tint val="50000"/>
        <a:alpha val="5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alpha val="80000"/>
      </a:schemeClr>
    </dgm:fillClrLst>
    <dgm:linClrLst meth="repeat">
      <a:schemeClr val="lt1"/>
    </dgm:linClrLst>
    <dgm:effectClrLst/>
    <dgm:txLinClrLst/>
    <dgm:txFillClrLst/>
    <dgm:txEffectClrLst/>
  </dgm:styleLbl>
  <dgm:styleLbl name="node2">
    <dgm:fillClrLst>
      <a:schemeClr val="accent6">
        <a:alpha val="70000"/>
      </a:schemeClr>
    </dgm:fillClrLst>
    <dgm:linClrLst meth="repeat">
      <a:schemeClr val="lt1"/>
    </dgm:linClrLst>
    <dgm:effectClrLst/>
    <dgm:txLinClrLst/>
    <dgm:txFillClrLst/>
    <dgm:txEffectClrLst/>
  </dgm:styleLbl>
  <dgm:styleLbl name="node3">
    <dgm:fillClrLst>
      <a:schemeClr val="accent6">
        <a:alpha val="50000"/>
      </a:schemeClr>
    </dgm:fillClrLst>
    <dgm:linClrLst meth="repeat">
      <a:schemeClr val="lt1"/>
    </dgm:linClrLst>
    <dgm:effectClrLst/>
    <dgm:txLinClrLst/>
    <dgm:txFillClrLst/>
    <dgm:txEffectClrLst/>
  </dgm:styleLbl>
  <dgm:styleLbl name="node4">
    <dgm:fillClrLst>
      <a:schemeClr val="accent6">
        <a:alpha val="30000"/>
      </a:schemeClr>
    </dgm:fillClrLst>
    <dgm:linClrLst meth="repeat">
      <a:schemeClr val="lt1"/>
    </dgm:linClrLst>
    <dgm:effectClrLst/>
    <dgm:txLinClrLst/>
    <dgm:txFillClrLst/>
    <dgm:txEffectClrLst/>
  </dgm:styleLbl>
  <dgm:styleLbl name="fgImgPlace1">
    <dgm:fillClrLst>
      <a:schemeClr val="accent6">
        <a:tint val="50000"/>
        <a:alpha val="90000"/>
      </a:schemeClr>
      <a:schemeClr val="accent6">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f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bgSibTrans2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dgm:txEffectClrLst/>
  </dgm:styleLbl>
  <dgm:styleLbl name="sibTrans1D1">
    <dgm:fillClrLst>
      <a:schemeClr val="accent6">
        <a:shade val="90000"/>
      </a:schemeClr>
      <a:schemeClr val="accent6">
        <a:tint val="50000"/>
      </a:schemeClr>
    </dgm:fillClrLst>
    <dgm:linClrLst>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alpha val="90000"/>
      </a:schemeClr>
    </dgm:fillClrLst>
    <dgm:linClrLst meth="repeat">
      <a:schemeClr val="lt1"/>
    </dgm:linClrLst>
    <dgm:effectClrLst/>
    <dgm:txLinClrLst/>
    <dgm:txFillClrLst/>
    <dgm:txEffectClrLst/>
  </dgm:styleLbl>
  <dgm:styleLbl name="asst1">
    <dgm:fillClrLst meth="repeat">
      <a:schemeClr val="accent6">
        <a:alpha val="90000"/>
      </a:schemeClr>
    </dgm:fillClrLst>
    <dgm:linClrLst meth="repeat">
      <a:schemeClr val="lt1"/>
    </dgm:linClrLst>
    <dgm:effectClrLst/>
    <dgm:txLinClrLst/>
    <dgm:txFillClrLst/>
    <dgm:txEffectClrLst/>
  </dgm:styleLbl>
  <dgm:styleLbl name="asst2">
    <dgm:fillClrLst>
      <a:schemeClr val="accent6">
        <a:alpha val="90000"/>
      </a:schemeClr>
    </dgm:fillClrLst>
    <dgm:linClrLst meth="repeat">
      <a:schemeClr val="lt1"/>
    </dgm:linClrLst>
    <dgm:effectClrLst/>
    <dgm:txLinClrLst/>
    <dgm:txFillClrLst/>
    <dgm:txEffectClrLst/>
  </dgm:styleLbl>
  <dgm:styleLbl name="asst3">
    <dgm:fillClrLst>
      <a:schemeClr val="accent6">
        <a:alpha val="70000"/>
      </a:schemeClr>
    </dgm:fillClrLst>
    <dgm:linClrLst meth="repeat">
      <a:schemeClr val="lt1"/>
    </dgm:linClrLst>
    <dgm:effectClrLst/>
    <dgm:txLinClrLst/>
    <dgm:txFillClrLst/>
    <dgm:txEffectClrLst/>
  </dgm:styleLbl>
  <dgm:styleLbl name="asst4">
    <dgm:fillClrLst>
      <a:schemeClr val="accent6">
        <a:alpha val="50000"/>
      </a:schemeClr>
    </dgm:fillClrLst>
    <dgm:linClrLst meth="repeat">
      <a:schemeClr val="lt1"/>
    </dgm:linClrLst>
    <dgm:effectClrLst/>
    <dgm:txLinClrLst/>
    <dgm:txFillClrLst/>
    <dgm:txEffectClrLst/>
  </dgm:styleLbl>
  <dgm:styleLbl name="parChTrans2D1">
    <dgm:fillClrLst meth="repeat">
      <a:schemeClr val="accent6">
        <a:shade val="8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6">
        <a:alpha val="90000"/>
      </a:schemeClr>
      <a:schemeClr val="accent6">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a:schemeClr val="accent6">
        <a:alpha val="90000"/>
        <a:tint val="40000"/>
      </a:schemeClr>
      <a:schemeClr val="accent6">
        <a:alpha val="5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7D4BB1-9C06-4306-B67F-B7A56492C12B}" type="doc">
      <dgm:prSet loTypeId="urn:microsoft.com/office/officeart/2005/8/layout/orgChart1" loCatId="hierarchy" qsTypeId="urn:microsoft.com/office/officeart/2005/8/quickstyle/simple4" qsCatId="simple" csTypeId="urn:microsoft.com/office/officeart/2005/8/colors/accent6_5" csCatId="accent6" phldr="1"/>
      <dgm:spPr/>
      <dgm:t>
        <a:bodyPr/>
        <a:lstStyle/>
        <a:p>
          <a:endParaRPr lang="en-US"/>
        </a:p>
      </dgm:t>
    </dgm:pt>
    <dgm:pt modelId="{5A95394C-3A4D-4A4E-9F97-F6CD4E3CD6BB}">
      <dgm:prSet phldrT="[Text]"/>
      <dgm:spPr>
        <a:solidFill>
          <a:srgbClr val="4C9E8E"/>
        </a:solidFill>
        <a:ln>
          <a:solidFill>
            <a:schemeClr val="accent6">
              <a:lumMod val="75000"/>
            </a:schemeClr>
          </a:solidFill>
        </a:ln>
      </dgm:spPr>
      <dgm:t>
        <a:bodyPr/>
        <a:lstStyle/>
        <a:p>
          <a:r>
            <a:rPr lang="en-US" dirty="0">
              <a:solidFill>
                <a:schemeClr val="bg1"/>
              </a:solidFill>
            </a:rPr>
            <a:t>Inspect abdomen before each feed</a:t>
          </a:r>
        </a:p>
      </dgm:t>
    </dgm:pt>
    <dgm:pt modelId="{A910613C-D024-442E-ADE5-6377180A0B22}" type="parTrans" cxnId="{8E757C2A-917C-402B-AE83-6E66A917FD7F}">
      <dgm:prSet/>
      <dgm:spPr/>
      <dgm:t>
        <a:bodyPr/>
        <a:lstStyle/>
        <a:p>
          <a:endParaRPr lang="en-US"/>
        </a:p>
      </dgm:t>
    </dgm:pt>
    <dgm:pt modelId="{8AA50B84-1951-43DB-A5C4-0B6A9ACD28EA}" type="sibTrans" cxnId="{8E757C2A-917C-402B-AE83-6E66A917FD7F}">
      <dgm:prSet/>
      <dgm:spPr/>
      <dgm:t>
        <a:bodyPr/>
        <a:lstStyle/>
        <a:p>
          <a:endParaRPr lang="en-US"/>
        </a:p>
      </dgm:t>
    </dgm:pt>
    <dgm:pt modelId="{267985F9-4055-4855-B83E-828DBE78BDEF}">
      <dgm:prSet phldrT="[Text]"/>
      <dgm:spPr>
        <a:solidFill>
          <a:srgbClr val="A4D4CB"/>
        </a:solidFill>
        <a:ln>
          <a:solidFill>
            <a:schemeClr val="accent6">
              <a:lumMod val="75000"/>
            </a:schemeClr>
          </a:solidFill>
        </a:ln>
      </dgm:spPr>
      <dgm:t>
        <a:bodyPr/>
        <a:lstStyle/>
        <a:p>
          <a:r>
            <a:rPr lang="en-US" dirty="0">
              <a:solidFill>
                <a:schemeClr val="tx1"/>
              </a:solidFill>
            </a:rPr>
            <a:t>Visible distension</a:t>
          </a:r>
        </a:p>
      </dgm:t>
    </dgm:pt>
    <dgm:pt modelId="{65F3CE53-9B5D-42B7-BC82-A852AFB24A10}" type="parTrans" cxnId="{FEAF9131-B19C-4C20-BA37-FAC0FED86DA4}">
      <dgm:prSet/>
      <dgm:spPr/>
      <dgm:t>
        <a:bodyPr/>
        <a:lstStyle/>
        <a:p>
          <a:endParaRPr lang="en-US"/>
        </a:p>
      </dgm:t>
    </dgm:pt>
    <dgm:pt modelId="{329D95F4-0B5C-4E86-B3F2-ACF38ADEBDF3}" type="sibTrans" cxnId="{FEAF9131-B19C-4C20-BA37-FAC0FED86DA4}">
      <dgm:prSet/>
      <dgm:spPr/>
      <dgm:t>
        <a:bodyPr/>
        <a:lstStyle/>
        <a:p>
          <a:endParaRPr lang="en-US"/>
        </a:p>
      </dgm:t>
    </dgm:pt>
    <dgm:pt modelId="{27423606-E78E-4F12-9686-0003C061468D}">
      <dgm:prSet phldrT="[Text]"/>
      <dgm:spPr>
        <a:solidFill>
          <a:srgbClr val="A4D4CB"/>
        </a:solidFill>
        <a:ln>
          <a:solidFill>
            <a:schemeClr val="accent6">
              <a:lumMod val="75000"/>
            </a:schemeClr>
          </a:solidFill>
        </a:ln>
      </dgm:spPr>
      <dgm:t>
        <a:bodyPr/>
        <a:lstStyle/>
        <a:p>
          <a:r>
            <a:rPr lang="en-US" dirty="0">
              <a:solidFill>
                <a:schemeClr val="tx1"/>
              </a:solidFill>
            </a:rPr>
            <a:t>  Bile/ blood-stained aspirate</a:t>
          </a:r>
        </a:p>
      </dgm:t>
    </dgm:pt>
    <dgm:pt modelId="{BAD63FA3-C0FA-4179-8F99-526E357BDBAF}" type="parTrans" cxnId="{DFDDD1AB-1DD8-435F-93BE-9EE1286B7A2D}">
      <dgm:prSet/>
      <dgm:spPr/>
      <dgm:t>
        <a:bodyPr/>
        <a:lstStyle/>
        <a:p>
          <a:endParaRPr lang="en-US"/>
        </a:p>
      </dgm:t>
    </dgm:pt>
    <dgm:pt modelId="{6D850118-8107-4F15-AF16-323DB4B77992}" type="sibTrans" cxnId="{DFDDD1AB-1DD8-435F-93BE-9EE1286B7A2D}">
      <dgm:prSet/>
      <dgm:spPr/>
      <dgm:t>
        <a:bodyPr/>
        <a:lstStyle/>
        <a:p>
          <a:endParaRPr lang="en-US"/>
        </a:p>
      </dgm:t>
    </dgm:pt>
    <dgm:pt modelId="{5FC21290-C45E-451D-8841-3F389B5019CF}">
      <dgm:prSet phldrT="[Text]"/>
      <dgm:spPr>
        <a:solidFill>
          <a:srgbClr val="A4D4CB"/>
        </a:solidFill>
        <a:ln>
          <a:solidFill>
            <a:schemeClr val="accent6">
              <a:lumMod val="75000"/>
            </a:schemeClr>
          </a:solidFill>
        </a:ln>
      </dgm:spPr>
      <dgm:t>
        <a:bodyPr/>
        <a:lstStyle/>
        <a:p>
          <a:r>
            <a:rPr lang="en-US" dirty="0">
              <a:solidFill>
                <a:schemeClr val="tx1"/>
              </a:solidFill>
            </a:rPr>
            <a:t>Clear but </a:t>
          </a:r>
        </a:p>
        <a:p>
          <a:r>
            <a:rPr lang="en-US" dirty="0">
              <a:solidFill>
                <a:schemeClr val="tx1"/>
              </a:solidFill>
            </a:rPr>
            <a:t>&gt; 5 mL</a:t>
          </a:r>
        </a:p>
      </dgm:t>
    </dgm:pt>
    <dgm:pt modelId="{3BAA94CF-A345-4D4D-8E2A-F75DD04A4277}" type="parTrans" cxnId="{04AA1F43-99F4-408D-AF3F-64103BDEE766}">
      <dgm:prSet/>
      <dgm:spPr/>
      <dgm:t>
        <a:bodyPr/>
        <a:lstStyle/>
        <a:p>
          <a:endParaRPr lang="en-US"/>
        </a:p>
      </dgm:t>
    </dgm:pt>
    <dgm:pt modelId="{CE0A4D34-4411-4F84-806D-1D5B0FB0814E}" type="sibTrans" cxnId="{04AA1F43-99F4-408D-AF3F-64103BDEE766}">
      <dgm:prSet/>
      <dgm:spPr/>
      <dgm:t>
        <a:bodyPr/>
        <a:lstStyle/>
        <a:p>
          <a:endParaRPr lang="en-US"/>
        </a:p>
      </dgm:t>
    </dgm:pt>
    <dgm:pt modelId="{F129CD97-FA47-46FC-9DB3-F7C00F7F1376}" type="pres">
      <dgm:prSet presAssocID="{F87D4BB1-9C06-4306-B67F-B7A56492C12B}" presName="hierChild1" presStyleCnt="0">
        <dgm:presLayoutVars>
          <dgm:orgChart val="1"/>
          <dgm:chPref val="1"/>
          <dgm:dir/>
          <dgm:animOne val="branch"/>
          <dgm:animLvl val="lvl"/>
          <dgm:resizeHandles/>
        </dgm:presLayoutVars>
      </dgm:prSet>
      <dgm:spPr/>
      <dgm:t>
        <a:bodyPr/>
        <a:lstStyle/>
        <a:p>
          <a:endParaRPr lang="en-US"/>
        </a:p>
      </dgm:t>
    </dgm:pt>
    <dgm:pt modelId="{EF2E7984-4957-4C70-B48F-94A5DA157091}" type="pres">
      <dgm:prSet presAssocID="{5A95394C-3A4D-4A4E-9F97-F6CD4E3CD6BB}" presName="hierRoot1" presStyleCnt="0">
        <dgm:presLayoutVars>
          <dgm:hierBranch val="init"/>
        </dgm:presLayoutVars>
      </dgm:prSet>
      <dgm:spPr/>
    </dgm:pt>
    <dgm:pt modelId="{4201ED01-5D67-4818-A4B2-564BBD44603E}" type="pres">
      <dgm:prSet presAssocID="{5A95394C-3A4D-4A4E-9F97-F6CD4E3CD6BB}" presName="rootComposite1" presStyleCnt="0"/>
      <dgm:spPr/>
    </dgm:pt>
    <dgm:pt modelId="{4A0C57A5-0561-4DB1-8E58-A7900F572CC5}" type="pres">
      <dgm:prSet presAssocID="{5A95394C-3A4D-4A4E-9F97-F6CD4E3CD6BB}" presName="rootText1" presStyleLbl="node0" presStyleIdx="0" presStyleCnt="1">
        <dgm:presLayoutVars>
          <dgm:chPref val="3"/>
        </dgm:presLayoutVars>
      </dgm:prSet>
      <dgm:spPr/>
      <dgm:t>
        <a:bodyPr/>
        <a:lstStyle/>
        <a:p>
          <a:endParaRPr lang="en-US"/>
        </a:p>
      </dgm:t>
    </dgm:pt>
    <dgm:pt modelId="{F396CB99-DDBD-4277-AF33-890467F9F8EE}" type="pres">
      <dgm:prSet presAssocID="{5A95394C-3A4D-4A4E-9F97-F6CD4E3CD6BB}" presName="rootConnector1" presStyleLbl="node1" presStyleIdx="0" presStyleCnt="0"/>
      <dgm:spPr/>
      <dgm:t>
        <a:bodyPr/>
        <a:lstStyle/>
        <a:p>
          <a:endParaRPr lang="en-US"/>
        </a:p>
      </dgm:t>
    </dgm:pt>
    <dgm:pt modelId="{4A5FF092-DC2E-4C6F-B0EC-54672BE57BAD}" type="pres">
      <dgm:prSet presAssocID="{5A95394C-3A4D-4A4E-9F97-F6CD4E3CD6BB}" presName="hierChild2" presStyleCnt="0"/>
      <dgm:spPr/>
    </dgm:pt>
    <dgm:pt modelId="{46099FC1-7C93-4C23-BD33-369FF54CD46F}" type="pres">
      <dgm:prSet presAssocID="{65F3CE53-9B5D-42B7-BC82-A852AFB24A10}" presName="Name37" presStyleLbl="parChTrans1D2" presStyleIdx="0" presStyleCnt="1"/>
      <dgm:spPr/>
      <dgm:t>
        <a:bodyPr/>
        <a:lstStyle/>
        <a:p>
          <a:endParaRPr lang="en-US"/>
        </a:p>
      </dgm:t>
    </dgm:pt>
    <dgm:pt modelId="{15FA8F56-7DC7-4706-8372-D3C078802D05}" type="pres">
      <dgm:prSet presAssocID="{267985F9-4055-4855-B83E-828DBE78BDEF}" presName="hierRoot2" presStyleCnt="0">
        <dgm:presLayoutVars>
          <dgm:hierBranch val="init"/>
        </dgm:presLayoutVars>
      </dgm:prSet>
      <dgm:spPr/>
    </dgm:pt>
    <dgm:pt modelId="{C35C56CA-3C64-4B83-A8F2-5E261BE5F0F9}" type="pres">
      <dgm:prSet presAssocID="{267985F9-4055-4855-B83E-828DBE78BDEF}" presName="rootComposite" presStyleCnt="0"/>
      <dgm:spPr/>
    </dgm:pt>
    <dgm:pt modelId="{BA35284E-37D7-4FFD-95E7-5BE1AA631869}" type="pres">
      <dgm:prSet presAssocID="{267985F9-4055-4855-B83E-828DBE78BDEF}" presName="rootText" presStyleLbl="node2" presStyleIdx="0" presStyleCnt="1" custScaleY="71913">
        <dgm:presLayoutVars>
          <dgm:chPref val="3"/>
        </dgm:presLayoutVars>
      </dgm:prSet>
      <dgm:spPr/>
      <dgm:t>
        <a:bodyPr/>
        <a:lstStyle/>
        <a:p>
          <a:endParaRPr lang="en-US"/>
        </a:p>
      </dgm:t>
    </dgm:pt>
    <dgm:pt modelId="{0739209A-34CE-4310-94AC-D03DA0200B3F}" type="pres">
      <dgm:prSet presAssocID="{267985F9-4055-4855-B83E-828DBE78BDEF}" presName="rootConnector" presStyleLbl="node2" presStyleIdx="0" presStyleCnt="1"/>
      <dgm:spPr/>
      <dgm:t>
        <a:bodyPr/>
        <a:lstStyle/>
        <a:p>
          <a:endParaRPr lang="en-US"/>
        </a:p>
      </dgm:t>
    </dgm:pt>
    <dgm:pt modelId="{BA41310D-55E7-4239-8C0E-82F6423E061F}" type="pres">
      <dgm:prSet presAssocID="{267985F9-4055-4855-B83E-828DBE78BDEF}" presName="hierChild4" presStyleCnt="0"/>
      <dgm:spPr/>
    </dgm:pt>
    <dgm:pt modelId="{B087ACC0-A28E-4CEC-BDFD-DABCBD9446FE}" type="pres">
      <dgm:prSet presAssocID="{BAD63FA3-C0FA-4179-8F99-526E357BDBAF}" presName="Name37" presStyleLbl="parChTrans1D3" presStyleIdx="0" presStyleCnt="2"/>
      <dgm:spPr/>
      <dgm:t>
        <a:bodyPr/>
        <a:lstStyle/>
        <a:p>
          <a:endParaRPr lang="en-US"/>
        </a:p>
      </dgm:t>
    </dgm:pt>
    <dgm:pt modelId="{77033363-E936-42BC-A431-C948F16A63E0}" type="pres">
      <dgm:prSet presAssocID="{27423606-E78E-4F12-9686-0003C061468D}" presName="hierRoot2" presStyleCnt="0">
        <dgm:presLayoutVars>
          <dgm:hierBranch val="init"/>
        </dgm:presLayoutVars>
      </dgm:prSet>
      <dgm:spPr/>
    </dgm:pt>
    <dgm:pt modelId="{CCFC7B23-342E-4DE0-845D-2638C4E87D8D}" type="pres">
      <dgm:prSet presAssocID="{27423606-E78E-4F12-9686-0003C061468D}" presName="rootComposite" presStyleCnt="0"/>
      <dgm:spPr/>
    </dgm:pt>
    <dgm:pt modelId="{99097F9C-2264-4C98-B4C5-0CF7CDE646BE}" type="pres">
      <dgm:prSet presAssocID="{27423606-E78E-4F12-9686-0003C061468D}" presName="rootText" presStyleLbl="node3" presStyleIdx="0" presStyleCnt="2" custScaleY="71448" custLinFactNeighborX="1229" custLinFactNeighborY="34593">
        <dgm:presLayoutVars>
          <dgm:chPref val="3"/>
        </dgm:presLayoutVars>
      </dgm:prSet>
      <dgm:spPr/>
      <dgm:t>
        <a:bodyPr/>
        <a:lstStyle/>
        <a:p>
          <a:endParaRPr lang="en-US"/>
        </a:p>
      </dgm:t>
    </dgm:pt>
    <dgm:pt modelId="{0917BA4F-DE6F-41C2-A0F0-EE211C4E7260}" type="pres">
      <dgm:prSet presAssocID="{27423606-E78E-4F12-9686-0003C061468D}" presName="rootConnector" presStyleLbl="node3" presStyleIdx="0" presStyleCnt="2"/>
      <dgm:spPr/>
      <dgm:t>
        <a:bodyPr/>
        <a:lstStyle/>
        <a:p>
          <a:endParaRPr lang="en-US"/>
        </a:p>
      </dgm:t>
    </dgm:pt>
    <dgm:pt modelId="{008BEA50-654E-4E0E-A261-7E464BDFBDD9}" type="pres">
      <dgm:prSet presAssocID="{27423606-E78E-4F12-9686-0003C061468D}" presName="hierChild4" presStyleCnt="0"/>
      <dgm:spPr/>
    </dgm:pt>
    <dgm:pt modelId="{AA7581D1-9863-4EA8-ACA1-B43797EC143E}" type="pres">
      <dgm:prSet presAssocID="{27423606-E78E-4F12-9686-0003C061468D}" presName="hierChild5" presStyleCnt="0"/>
      <dgm:spPr/>
    </dgm:pt>
    <dgm:pt modelId="{521139AB-F97B-4133-A391-5FD881A9A895}" type="pres">
      <dgm:prSet presAssocID="{3BAA94CF-A345-4D4D-8E2A-F75DD04A4277}" presName="Name37" presStyleLbl="parChTrans1D3" presStyleIdx="1" presStyleCnt="2"/>
      <dgm:spPr/>
      <dgm:t>
        <a:bodyPr/>
        <a:lstStyle/>
        <a:p>
          <a:endParaRPr lang="en-US"/>
        </a:p>
      </dgm:t>
    </dgm:pt>
    <dgm:pt modelId="{97D1F467-C541-4829-80DC-55DA77D7B835}" type="pres">
      <dgm:prSet presAssocID="{5FC21290-C45E-451D-8841-3F389B5019CF}" presName="hierRoot2" presStyleCnt="0">
        <dgm:presLayoutVars>
          <dgm:hierBranch val="init"/>
        </dgm:presLayoutVars>
      </dgm:prSet>
      <dgm:spPr/>
    </dgm:pt>
    <dgm:pt modelId="{A10680F8-005F-406E-940F-6EE9935D7745}" type="pres">
      <dgm:prSet presAssocID="{5FC21290-C45E-451D-8841-3F389B5019CF}" presName="rootComposite" presStyleCnt="0"/>
      <dgm:spPr/>
    </dgm:pt>
    <dgm:pt modelId="{FAEDCC56-376A-4B33-AD52-4AC7D97AEE65}" type="pres">
      <dgm:prSet presAssocID="{5FC21290-C45E-451D-8841-3F389B5019CF}" presName="rootText" presStyleLbl="node3" presStyleIdx="1" presStyleCnt="2" custScaleY="72553" custLinFactX="-28936" custLinFactNeighborX="-100000" custLinFactNeighborY="-80463">
        <dgm:presLayoutVars>
          <dgm:chPref val="3"/>
        </dgm:presLayoutVars>
      </dgm:prSet>
      <dgm:spPr/>
      <dgm:t>
        <a:bodyPr/>
        <a:lstStyle/>
        <a:p>
          <a:endParaRPr lang="en-US"/>
        </a:p>
      </dgm:t>
    </dgm:pt>
    <dgm:pt modelId="{27DFAA6A-6666-4014-8948-61E1CB42BE2B}" type="pres">
      <dgm:prSet presAssocID="{5FC21290-C45E-451D-8841-3F389B5019CF}" presName="rootConnector" presStyleLbl="node3" presStyleIdx="1" presStyleCnt="2"/>
      <dgm:spPr/>
      <dgm:t>
        <a:bodyPr/>
        <a:lstStyle/>
        <a:p>
          <a:endParaRPr lang="en-US"/>
        </a:p>
      </dgm:t>
    </dgm:pt>
    <dgm:pt modelId="{234C1A22-D827-466F-A208-210E63B40D0B}" type="pres">
      <dgm:prSet presAssocID="{5FC21290-C45E-451D-8841-3F389B5019CF}" presName="hierChild4" presStyleCnt="0"/>
      <dgm:spPr/>
    </dgm:pt>
    <dgm:pt modelId="{D8669A10-A502-4E25-80BB-278072CE7910}" type="pres">
      <dgm:prSet presAssocID="{5FC21290-C45E-451D-8841-3F389B5019CF}" presName="hierChild5" presStyleCnt="0"/>
      <dgm:spPr/>
    </dgm:pt>
    <dgm:pt modelId="{18F47710-6449-4327-A5CF-F96EACA48CA9}" type="pres">
      <dgm:prSet presAssocID="{267985F9-4055-4855-B83E-828DBE78BDEF}" presName="hierChild5" presStyleCnt="0"/>
      <dgm:spPr/>
    </dgm:pt>
    <dgm:pt modelId="{39735857-D538-4BD5-A09D-F1897F0663B1}" type="pres">
      <dgm:prSet presAssocID="{5A95394C-3A4D-4A4E-9F97-F6CD4E3CD6BB}" presName="hierChild3" presStyleCnt="0"/>
      <dgm:spPr/>
    </dgm:pt>
  </dgm:ptLst>
  <dgm:cxnLst>
    <dgm:cxn modelId="{0D5AE7A8-9850-4CC0-AE9C-24F2D8C5BF39}" type="presOf" srcId="{65F3CE53-9B5D-42B7-BC82-A852AFB24A10}" destId="{46099FC1-7C93-4C23-BD33-369FF54CD46F}" srcOrd="0" destOrd="0" presId="urn:microsoft.com/office/officeart/2005/8/layout/orgChart1"/>
    <dgm:cxn modelId="{8E757C2A-917C-402B-AE83-6E66A917FD7F}" srcId="{F87D4BB1-9C06-4306-B67F-B7A56492C12B}" destId="{5A95394C-3A4D-4A4E-9F97-F6CD4E3CD6BB}" srcOrd="0" destOrd="0" parTransId="{A910613C-D024-442E-ADE5-6377180A0B22}" sibTransId="{8AA50B84-1951-43DB-A5C4-0B6A9ACD28EA}"/>
    <dgm:cxn modelId="{F46DBEEA-B0CB-49CE-9CDA-56F80DE89421}" type="presOf" srcId="{267985F9-4055-4855-B83E-828DBE78BDEF}" destId="{0739209A-34CE-4310-94AC-D03DA0200B3F}" srcOrd="1" destOrd="0" presId="urn:microsoft.com/office/officeart/2005/8/layout/orgChart1"/>
    <dgm:cxn modelId="{DFDDD1AB-1DD8-435F-93BE-9EE1286B7A2D}" srcId="{267985F9-4055-4855-B83E-828DBE78BDEF}" destId="{27423606-E78E-4F12-9686-0003C061468D}" srcOrd="0" destOrd="0" parTransId="{BAD63FA3-C0FA-4179-8F99-526E357BDBAF}" sibTransId="{6D850118-8107-4F15-AF16-323DB4B77992}"/>
    <dgm:cxn modelId="{9A3CA702-92ED-4306-A340-08CB81C54785}" type="presOf" srcId="{267985F9-4055-4855-B83E-828DBE78BDEF}" destId="{BA35284E-37D7-4FFD-95E7-5BE1AA631869}" srcOrd="0" destOrd="0" presId="urn:microsoft.com/office/officeart/2005/8/layout/orgChart1"/>
    <dgm:cxn modelId="{B1678CC8-75DF-4962-804F-EA777AA08DDF}" type="presOf" srcId="{3BAA94CF-A345-4D4D-8E2A-F75DD04A4277}" destId="{521139AB-F97B-4133-A391-5FD881A9A895}" srcOrd="0" destOrd="0" presId="urn:microsoft.com/office/officeart/2005/8/layout/orgChart1"/>
    <dgm:cxn modelId="{04AA1F43-99F4-408D-AF3F-64103BDEE766}" srcId="{267985F9-4055-4855-B83E-828DBE78BDEF}" destId="{5FC21290-C45E-451D-8841-3F389B5019CF}" srcOrd="1" destOrd="0" parTransId="{3BAA94CF-A345-4D4D-8E2A-F75DD04A4277}" sibTransId="{CE0A4D34-4411-4F84-806D-1D5B0FB0814E}"/>
    <dgm:cxn modelId="{051A15CE-9F52-41FF-9EDF-DBEF64892F42}" type="presOf" srcId="{F87D4BB1-9C06-4306-B67F-B7A56492C12B}" destId="{F129CD97-FA47-46FC-9DB3-F7C00F7F1376}" srcOrd="0" destOrd="0" presId="urn:microsoft.com/office/officeart/2005/8/layout/orgChart1"/>
    <dgm:cxn modelId="{FEAF9131-B19C-4C20-BA37-FAC0FED86DA4}" srcId="{5A95394C-3A4D-4A4E-9F97-F6CD4E3CD6BB}" destId="{267985F9-4055-4855-B83E-828DBE78BDEF}" srcOrd="0" destOrd="0" parTransId="{65F3CE53-9B5D-42B7-BC82-A852AFB24A10}" sibTransId="{329D95F4-0B5C-4E86-B3F2-ACF38ADEBDF3}"/>
    <dgm:cxn modelId="{074BB59E-8BE0-4AA8-84E9-858082C0E128}" type="presOf" srcId="{5FC21290-C45E-451D-8841-3F389B5019CF}" destId="{FAEDCC56-376A-4B33-AD52-4AC7D97AEE65}" srcOrd="0" destOrd="0" presId="urn:microsoft.com/office/officeart/2005/8/layout/orgChart1"/>
    <dgm:cxn modelId="{010EB5F7-A3F6-4938-B69F-A0BAFAF27CDC}" type="presOf" srcId="{5A95394C-3A4D-4A4E-9F97-F6CD4E3CD6BB}" destId="{F396CB99-DDBD-4277-AF33-890467F9F8EE}" srcOrd="1" destOrd="0" presId="urn:microsoft.com/office/officeart/2005/8/layout/orgChart1"/>
    <dgm:cxn modelId="{5A91690D-24F8-4BB4-BD41-B96173D54624}" type="presOf" srcId="{27423606-E78E-4F12-9686-0003C061468D}" destId="{99097F9C-2264-4C98-B4C5-0CF7CDE646BE}" srcOrd="0" destOrd="0" presId="urn:microsoft.com/office/officeart/2005/8/layout/orgChart1"/>
    <dgm:cxn modelId="{BD73A4B9-32BD-4579-8218-7EEB17BC615D}" type="presOf" srcId="{27423606-E78E-4F12-9686-0003C061468D}" destId="{0917BA4F-DE6F-41C2-A0F0-EE211C4E7260}" srcOrd="1" destOrd="0" presId="urn:microsoft.com/office/officeart/2005/8/layout/orgChart1"/>
    <dgm:cxn modelId="{3F28A89B-4215-4070-9CCD-EDD9ECAC7A53}" type="presOf" srcId="{BAD63FA3-C0FA-4179-8F99-526E357BDBAF}" destId="{B087ACC0-A28E-4CEC-BDFD-DABCBD9446FE}" srcOrd="0" destOrd="0" presId="urn:microsoft.com/office/officeart/2005/8/layout/orgChart1"/>
    <dgm:cxn modelId="{44EE2738-B024-4F73-95C7-B22BA6471940}" type="presOf" srcId="{5FC21290-C45E-451D-8841-3F389B5019CF}" destId="{27DFAA6A-6666-4014-8948-61E1CB42BE2B}" srcOrd="1" destOrd="0" presId="urn:microsoft.com/office/officeart/2005/8/layout/orgChart1"/>
    <dgm:cxn modelId="{ACF8AFAE-A103-4AE4-AEAF-004650617381}" type="presOf" srcId="{5A95394C-3A4D-4A4E-9F97-F6CD4E3CD6BB}" destId="{4A0C57A5-0561-4DB1-8E58-A7900F572CC5}" srcOrd="0" destOrd="0" presId="urn:microsoft.com/office/officeart/2005/8/layout/orgChart1"/>
    <dgm:cxn modelId="{ED747794-E12D-4658-BCF6-167AD54E13EE}" type="presParOf" srcId="{F129CD97-FA47-46FC-9DB3-F7C00F7F1376}" destId="{EF2E7984-4957-4C70-B48F-94A5DA157091}" srcOrd="0" destOrd="0" presId="urn:microsoft.com/office/officeart/2005/8/layout/orgChart1"/>
    <dgm:cxn modelId="{368E9D73-C23A-4D25-960D-D7694AC8CA1C}" type="presParOf" srcId="{EF2E7984-4957-4C70-B48F-94A5DA157091}" destId="{4201ED01-5D67-4818-A4B2-564BBD44603E}" srcOrd="0" destOrd="0" presId="urn:microsoft.com/office/officeart/2005/8/layout/orgChart1"/>
    <dgm:cxn modelId="{E24A9E02-4253-41E8-8BF4-8826B2F9DCAE}" type="presParOf" srcId="{4201ED01-5D67-4818-A4B2-564BBD44603E}" destId="{4A0C57A5-0561-4DB1-8E58-A7900F572CC5}" srcOrd="0" destOrd="0" presId="urn:microsoft.com/office/officeart/2005/8/layout/orgChart1"/>
    <dgm:cxn modelId="{3B6484B5-B705-4759-9D4F-43EBC7141836}" type="presParOf" srcId="{4201ED01-5D67-4818-A4B2-564BBD44603E}" destId="{F396CB99-DDBD-4277-AF33-890467F9F8EE}" srcOrd="1" destOrd="0" presId="urn:microsoft.com/office/officeart/2005/8/layout/orgChart1"/>
    <dgm:cxn modelId="{97235E95-0D2D-45EB-A3ED-E3B1005C2002}" type="presParOf" srcId="{EF2E7984-4957-4C70-B48F-94A5DA157091}" destId="{4A5FF092-DC2E-4C6F-B0EC-54672BE57BAD}" srcOrd="1" destOrd="0" presId="urn:microsoft.com/office/officeart/2005/8/layout/orgChart1"/>
    <dgm:cxn modelId="{B8E19AC4-EAF5-43CF-A972-1ECA8DD14EF4}" type="presParOf" srcId="{4A5FF092-DC2E-4C6F-B0EC-54672BE57BAD}" destId="{46099FC1-7C93-4C23-BD33-369FF54CD46F}" srcOrd="0" destOrd="0" presId="urn:microsoft.com/office/officeart/2005/8/layout/orgChart1"/>
    <dgm:cxn modelId="{CBACC4C3-96A0-4BFC-9E6B-7475B1980D2E}" type="presParOf" srcId="{4A5FF092-DC2E-4C6F-B0EC-54672BE57BAD}" destId="{15FA8F56-7DC7-4706-8372-D3C078802D05}" srcOrd="1" destOrd="0" presId="urn:microsoft.com/office/officeart/2005/8/layout/orgChart1"/>
    <dgm:cxn modelId="{66533799-400C-4C12-98BC-F0E1E71A6976}" type="presParOf" srcId="{15FA8F56-7DC7-4706-8372-D3C078802D05}" destId="{C35C56CA-3C64-4B83-A8F2-5E261BE5F0F9}" srcOrd="0" destOrd="0" presId="urn:microsoft.com/office/officeart/2005/8/layout/orgChart1"/>
    <dgm:cxn modelId="{6EDCAC06-F1F1-4909-9C75-355FF1393E66}" type="presParOf" srcId="{C35C56CA-3C64-4B83-A8F2-5E261BE5F0F9}" destId="{BA35284E-37D7-4FFD-95E7-5BE1AA631869}" srcOrd="0" destOrd="0" presId="urn:microsoft.com/office/officeart/2005/8/layout/orgChart1"/>
    <dgm:cxn modelId="{FBABD96B-2065-4D56-AE03-A8431703062C}" type="presParOf" srcId="{C35C56CA-3C64-4B83-A8F2-5E261BE5F0F9}" destId="{0739209A-34CE-4310-94AC-D03DA0200B3F}" srcOrd="1" destOrd="0" presId="urn:microsoft.com/office/officeart/2005/8/layout/orgChart1"/>
    <dgm:cxn modelId="{FA99450F-5A90-49CF-944C-8E05958831AB}" type="presParOf" srcId="{15FA8F56-7DC7-4706-8372-D3C078802D05}" destId="{BA41310D-55E7-4239-8C0E-82F6423E061F}" srcOrd="1" destOrd="0" presId="urn:microsoft.com/office/officeart/2005/8/layout/orgChart1"/>
    <dgm:cxn modelId="{98C54BC4-1554-4F3D-9A5D-B701A565A9B7}" type="presParOf" srcId="{BA41310D-55E7-4239-8C0E-82F6423E061F}" destId="{B087ACC0-A28E-4CEC-BDFD-DABCBD9446FE}" srcOrd="0" destOrd="0" presId="urn:microsoft.com/office/officeart/2005/8/layout/orgChart1"/>
    <dgm:cxn modelId="{EB73396C-78C3-484B-8C17-90A7BF3324CA}" type="presParOf" srcId="{BA41310D-55E7-4239-8C0E-82F6423E061F}" destId="{77033363-E936-42BC-A431-C948F16A63E0}" srcOrd="1" destOrd="0" presId="urn:microsoft.com/office/officeart/2005/8/layout/orgChart1"/>
    <dgm:cxn modelId="{FDC43599-B10D-4EE5-98B2-B5974AA76196}" type="presParOf" srcId="{77033363-E936-42BC-A431-C948F16A63E0}" destId="{CCFC7B23-342E-4DE0-845D-2638C4E87D8D}" srcOrd="0" destOrd="0" presId="urn:microsoft.com/office/officeart/2005/8/layout/orgChart1"/>
    <dgm:cxn modelId="{90357994-A960-4C1E-9415-9C4DE46DFB85}" type="presParOf" srcId="{CCFC7B23-342E-4DE0-845D-2638C4E87D8D}" destId="{99097F9C-2264-4C98-B4C5-0CF7CDE646BE}" srcOrd="0" destOrd="0" presId="urn:microsoft.com/office/officeart/2005/8/layout/orgChart1"/>
    <dgm:cxn modelId="{563A60F1-ADB6-44D7-B837-FC4EDF8E7C32}" type="presParOf" srcId="{CCFC7B23-342E-4DE0-845D-2638C4E87D8D}" destId="{0917BA4F-DE6F-41C2-A0F0-EE211C4E7260}" srcOrd="1" destOrd="0" presId="urn:microsoft.com/office/officeart/2005/8/layout/orgChart1"/>
    <dgm:cxn modelId="{F58C1FDC-2C66-4D1E-87F1-D73561CC6CF6}" type="presParOf" srcId="{77033363-E936-42BC-A431-C948F16A63E0}" destId="{008BEA50-654E-4E0E-A261-7E464BDFBDD9}" srcOrd="1" destOrd="0" presId="urn:microsoft.com/office/officeart/2005/8/layout/orgChart1"/>
    <dgm:cxn modelId="{F18D5E2C-B9D4-465D-9D07-99BC5D079C23}" type="presParOf" srcId="{77033363-E936-42BC-A431-C948F16A63E0}" destId="{AA7581D1-9863-4EA8-ACA1-B43797EC143E}" srcOrd="2" destOrd="0" presId="urn:microsoft.com/office/officeart/2005/8/layout/orgChart1"/>
    <dgm:cxn modelId="{01E9F4A1-F134-41B8-A5CD-4802F04B3E7D}" type="presParOf" srcId="{BA41310D-55E7-4239-8C0E-82F6423E061F}" destId="{521139AB-F97B-4133-A391-5FD881A9A895}" srcOrd="2" destOrd="0" presId="urn:microsoft.com/office/officeart/2005/8/layout/orgChart1"/>
    <dgm:cxn modelId="{6C4D25F0-F06A-4E7C-B35C-19F711898874}" type="presParOf" srcId="{BA41310D-55E7-4239-8C0E-82F6423E061F}" destId="{97D1F467-C541-4829-80DC-55DA77D7B835}" srcOrd="3" destOrd="0" presId="urn:microsoft.com/office/officeart/2005/8/layout/orgChart1"/>
    <dgm:cxn modelId="{BD7FD080-6460-4239-A3C5-689905D55CC2}" type="presParOf" srcId="{97D1F467-C541-4829-80DC-55DA77D7B835}" destId="{A10680F8-005F-406E-940F-6EE9935D7745}" srcOrd="0" destOrd="0" presId="urn:microsoft.com/office/officeart/2005/8/layout/orgChart1"/>
    <dgm:cxn modelId="{2F6328F8-5FAC-4E41-A7A0-B9F2EF30980D}" type="presParOf" srcId="{A10680F8-005F-406E-940F-6EE9935D7745}" destId="{FAEDCC56-376A-4B33-AD52-4AC7D97AEE65}" srcOrd="0" destOrd="0" presId="urn:microsoft.com/office/officeart/2005/8/layout/orgChart1"/>
    <dgm:cxn modelId="{53A0052E-E2ED-4143-8B08-905FA59AE0E2}" type="presParOf" srcId="{A10680F8-005F-406E-940F-6EE9935D7745}" destId="{27DFAA6A-6666-4014-8948-61E1CB42BE2B}" srcOrd="1" destOrd="0" presId="urn:microsoft.com/office/officeart/2005/8/layout/orgChart1"/>
    <dgm:cxn modelId="{734E9BCB-9BA5-4C96-A6EC-C993A2425A7D}" type="presParOf" srcId="{97D1F467-C541-4829-80DC-55DA77D7B835}" destId="{234C1A22-D827-466F-A208-210E63B40D0B}" srcOrd="1" destOrd="0" presId="urn:microsoft.com/office/officeart/2005/8/layout/orgChart1"/>
    <dgm:cxn modelId="{1AF3FC13-FF7D-4397-9E1D-957338785780}" type="presParOf" srcId="{97D1F467-C541-4829-80DC-55DA77D7B835}" destId="{D8669A10-A502-4E25-80BB-278072CE7910}" srcOrd="2" destOrd="0" presId="urn:microsoft.com/office/officeart/2005/8/layout/orgChart1"/>
    <dgm:cxn modelId="{4DBE70F0-A856-45D3-90D3-299B0CEE3E98}" type="presParOf" srcId="{15FA8F56-7DC7-4706-8372-D3C078802D05}" destId="{18F47710-6449-4327-A5CF-F96EACA48CA9}" srcOrd="2" destOrd="0" presId="urn:microsoft.com/office/officeart/2005/8/layout/orgChart1"/>
    <dgm:cxn modelId="{FB18BDF9-B970-400A-8703-766B8A925B22}" type="presParOf" srcId="{EF2E7984-4957-4C70-B48F-94A5DA157091}" destId="{39735857-D538-4BD5-A09D-F1897F0663B1}"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47C23C-DCC0-451A-8C6B-59A528ACEE25}" type="doc">
      <dgm:prSet loTypeId="urn:microsoft.com/office/officeart/2005/8/layout/orgChart1" loCatId="hierarchy" qsTypeId="urn:microsoft.com/office/officeart/2005/8/quickstyle/simple4" qsCatId="simple" csTypeId="urn:microsoft.com/office/officeart/2005/8/colors/accent6_5" csCatId="accent6" phldr="1"/>
      <dgm:spPr/>
      <dgm:t>
        <a:bodyPr/>
        <a:lstStyle/>
        <a:p>
          <a:endParaRPr lang="en-IN"/>
        </a:p>
      </dgm:t>
    </dgm:pt>
    <dgm:pt modelId="{A7847913-662D-4866-B427-256D734BAAB6}">
      <dgm:prSet phldrT="[Text]" custT="1"/>
      <dgm:spPr>
        <a:solidFill>
          <a:srgbClr val="4C9E8E"/>
        </a:solidFill>
      </dgm:spPr>
      <dgm:t>
        <a:bodyPr/>
        <a:lstStyle/>
        <a:p>
          <a:pPr>
            <a:lnSpc>
              <a:spcPct val="100000"/>
            </a:lnSpc>
            <a:spcAft>
              <a:spcPts val="0"/>
            </a:spcAft>
          </a:pPr>
          <a:r>
            <a:rPr lang="en-US" sz="3200" b="1" u="none" dirty="0">
              <a:solidFill>
                <a:schemeClr val="bg1"/>
              </a:solidFill>
            </a:rPr>
            <a:t>&gt; 5 mL aspirate</a:t>
          </a:r>
          <a:endParaRPr lang="en-IN" sz="2000" b="1" dirty="0">
            <a:solidFill>
              <a:schemeClr val="bg1"/>
            </a:solidFill>
          </a:endParaRPr>
        </a:p>
      </dgm:t>
    </dgm:pt>
    <dgm:pt modelId="{C6203B7D-01FB-4D20-B113-7CB4E7C46AE1}" type="parTrans" cxnId="{D5ADB742-C9ED-4E8C-9857-3D2C85B27452}">
      <dgm:prSet/>
      <dgm:spPr/>
      <dgm:t>
        <a:bodyPr/>
        <a:lstStyle/>
        <a:p>
          <a:endParaRPr lang="en-IN"/>
        </a:p>
      </dgm:t>
    </dgm:pt>
    <dgm:pt modelId="{BFD01780-E605-47E4-A405-33413A2DE6DF}" type="sibTrans" cxnId="{D5ADB742-C9ED-4E8C-9857-3D2C85B27452}">
      <dgm:prSet/>
      <dgm:spPr/>
      <dgm:t>
        <a:bodyPr/>
        <a:lstStyle/>
        <a:p>
          <a:endParaRPr lang="en-IN"/>
        </a:p>
      </dgm:t>
    </dgm:pt>
    <dgm:pt modelId="{BE571978-5876-4CF4-895D-3157708A165D}">
      <dgm:prSet custT="1"/>
      <dgm:spPr>
        <a:solidFill>
          <a:srgbClr val="A4D4CB"/>
        </a:solidFill>
      </dgm:spPr>
      <dgm:t>
        <a:bodyPr/>
        <a:lstStyle/>
        <a:p>
          <a:r>
            <a:rPr lang="en-IN" sz="2800" b="0" dirty="0">
              <a:solidFill>
                <a:schemeClr val="tx1"/>
              </a:solidFill>
            </a:rPr>
            <a:t>Withhold 1 or 2 feeds</a:t>
          </a:r>
        </a:p>
      </dgm:t>
    </dgm:pt>
    <dgm:pt modelId="{68B93E82-4B88-44EA-92C6-4B92223FB721}" type="parTrans" cxnId="{8C9F7A91-BF1D-4E7B-8620-39476D688B0B}">
      <dgm:prSet/>
      <dgm:spPr/>
      <dgm:t>
        <a:bodyPr/>
        <a:lstStyle/>
        <a:p>
          <a:endParaRPr lang="en-IN" dirty="0"/>
        </a:p>
      </dgm:t>
    </dgm:pt>
    <dgm:pt modelId="{DEEE95B4-DDF3-4002-AA3E-91B2724055CE}" type="sibTrans" cxnId="{8C9F7A91-BF1D-4E7B-8620-39476D688B0B}">
      <dgm:prSet/>
      <dgm:spPr/>
      <dgm:t>
        <a:bodyPr/>
        <a:lstStyle/>
        <a:p>
          <a:endParaRPr lang="en-IN"/>
        </a:p>
      </dgm:t>
    </dgm:pt>
    <dgm:pt modelId="{A1A0CC05-8E40-3A4C-A804-FAC5F37BCE15}">
      <dgm:prSet custT="1"/>
      <dgm:spPr>
        <a:solidFill>
          <a:srgbClr val="A4D4CB">
            <a:alpha val="60000"/>
          </a:srgbClr>
        </a:solidFill>
      </dgm:spPr>
      <dgm:t>
        <a:bodyPr/>
        <a:lstStyle/>
        <a:p>
          <a:r>
            <a:rPr lang="en-US" sz="2400" b="1" dirty="0">
              <a:solidFill>
                <a:schemeClr val="tx1"/>
              </a:solidFill>
            </a:rPr>
            <a:t>Reassess: </a:t>
          </a:r>
        </a:p>
        <a:p>
          <a:r>
            <a:rPr lang="en-US" sz="2000" dirty="0">
              <a:solidFill>
                <a:schemeClr val="tx1"/>
              </a:solidFill>
            </a:rPr>
            <a:t>Abdominal examination</a:t>
          </a:r>
        </a:p>
      </dgm:t>
    </dgm:pt>
    <dgm:pt modelId="{AC64DEA1-05BF-1F45-8916-C09C5C7464C1}" type="parTrans" cxnId="{0ECC9C7E-AD3B-4A4E-BD86-669C6E6301AF}">
      <dgm:prSet/>
      <dgm:spPr/>
      <dgm:t>
        <a:bodyPr/>
        <a:lstStyle/>
        <a:p>
          <a:endParaRPr lang="en-US" dirty="0"/>
        </a:p>
      </dgm:t>
    </dgm:pt>
    <dgm:pt modelId="{DE59240F-561F-DD41-92D5-8EFDFD7A804B}" type="sibTrans" cxnId="{0ECC9C7E-AD3B-4A4E-BD86-669C6E6301AF}">
      <dgm:prSet/>
      <dgm:spPr/>
      <dgm:t>
        <a:bodyPr/>
        <a:lstStyle/>
        <a:p>
          <a:endParaRPr lang="en-US"/>
        </a:p>
      </dgm:t>
    </dgm:pt>
    <dgm:pt modelId="{EA61CE8B-AD6D-9F49-9AB3-BA2B120115A4}">
      <dgm:prSet custT="1"/>
      <dgm:spPr>
        <a:solidFill>
          <a:srgbClr val="A4D4CB">
            <a:alpha val="50000"/>
          </a:srgbClr>
        </a:solidFill>
      </dgm:spPr>
      <dgm:t>
        <a:bodyPr/>
        <a:lstStyle/>
        <a:p>
          <a:r>
            <a:rPr lang="en-US" sz="2100" dirty="0">
              <a:solidFill>
                <a:schemeClr val="tx1"/>
              </a:solidFill>
            </a:rPr>
            <a:t>No distension: </a:t>
          </a:r>
        </a:p>
        <a:p>
          <a:r>
            <a:rPr lang="en-US" sz="2400" b="0" dirty="0">
              <a:solidFill>
                <a:schemeClr val="tx1"/>
              </a:solidFill>
            </a:rPr>
            <a:t>Restart feeds</a:t>
          </a:r>
        </a:p>
      </dgm:t>
    </dgm:pt>
    <dgm:pt modelId="{6F75CB5A-3CC7-4342-BBF6-648CC2675260}" type="parTrans" cxnId="{D26AC717-4F6C-FB4D-9CF1-AB5FD8C9E83D}">
      <dgm:prSet/>
      <dgm:spPr/>
      <dgm:t>
        <a:bodyPr/>
        <a:lstStyle/>
        <a:p>
          <a:endParaRPr lang="en-US" dirty="0"/>
        </a:p>
      </dgm:t>
    </dgm:pt>
    <dgm:pt modelId="{C4BDD978-240E-C747-ACC3-444B8C389AC0}" type="sibTrans" cxnId="{D26AC717-4F6C-FB4D-9CF1-AB5FD8C9E83D}">
      <dgm:prSet/>
      <dgm:spPr/>
      <dgm:t>
        <a:bodyPr/>
        <a:lstStyle/>
        <a:p>
          <a:endParaRPr lang="en-US"/>
        </a:p>
      </dgm:t>
    </dgm:pt>
    <dgm:pt modelId="{35493F22-BCE4-4887-8142-EDAD7FF94EFF}" type="pres">
      <dgm:prSet presAssocID="{5D47C23C-DCC0-451A-8C6B-59A528ACEE25}" presName="hierChild1" presStyleCnt="0">
        <dgm:presLayoutVars>
          <dgm:orgChart val="1"/>
          <dgm:chPref val="1"/>
          <dgm:dir/>
          <dgm:animOne val="branch"/>
          <dgm:animLvl val="lvl"/>
          <dgm:resizeHandles/>
        </dgm:presLayoutVars>
      </dgm:prSet>
      <dgm:spPr/>
      <dgm:t>
        <a:bodyPr/>
        <a:lstStyle/>
        <a:p>
          <a:endParaRPr lang="en-US"/>
        </a:p>
      </dgm:t>
    </dgm:pt>
    <dgm:pt modelId="{C5398854-1B8A-4E1E-8165-28428BB0F3AD}" type="pres">
      <dgm:prSet presAssocID="{A7847913-662D-4866-B427-256D734BAAB6}" presName="hierRoot1" presStyleCnt="0">
        <dgm:presLayoutVars>
          <dgm:hierBranch val="init"/>
        </dgm:presLayoutVars>
      </dgm:prSet>
      <dgm:spPr/>
    </dgm:pt>
    <dgm:pt modelId="{957DB195-9806-4565-BAF7-64858340908D}" type="pres">
      <dgm:prSet presAssocID="{A7847913-662D-4866-B427-256D734BAAB6}" presName="rootComposite1" presStyleCnt="0"/>
      <dgm:spPr/>
    </dgm:pt>
    <dgm:pt modelId="{4FAFE2F5-2897-4B47-B4C6-231921AB36D0}" type="pres">
      <dgm:prSet presAssocID="{A7847913-662D-4866-B427-256D734BAAB6}" presName="rootText1" presStyleLbl="node0" presStyleIdx="0" presStyleCnt="1" custScaleX="156057" custLinFactNeighborX="-2018" custLinFactNeighborY="-2398">
        <dgm:presLayoutVars>
          <dgm:chPref val="3"/>
        </dgm:presLayoutVars>
      </dgm:prSet>
      <dgm:spPr/>
      <dgm:t>
        <a:bodyPr/>
        <a:lstStyle/>
        <a:p>
          <a:endParaRPr lang="en-US"/>
        </a:p>
      </dgm:t>
    </dgm:pt>
    <dgm:pt modelId="{93873A8F-397F-448E-8507-617EBD1CDB02}" type="pres">
      <dgm:prSet presAssocID="{A7847913-662D-4866-B427-256D734BAAB6}" presName="rootConnector1" presStyleLbl="node1" presStyleIdx="0" presStyleCnt="0"/>
      <dgm:spPr/>
      <dgm:t>
        <a:bodyPr/>
        <a:lstStyle/>
        <a:p>
          <a:endParaRPr lang="en-US"/>
        </a:p>
      </dgm:t>
    </dgm:pt>
    <dgm:pt modelId="{CF1E0553-3993-40A2-8A1C-4CE05C841141}" type="pres">
      <dgm:prSet presAssocID="{A7847913-662D-4866-B427-256D734BAAB6}" presName="hierChild2" presStyleCnt="0"/>
      <dgm:spPr/>
    </dgm:pt>
    <dgm:pt modelId="{BB7644FB-0539-408A-A6DA-DF667323F390}" type="pres">
      <dgm:prSet presAssocID="{68B93E82-4B88-44EA-92C6-4B92223FB721}" presName="Name37" presStyleLbl="parChTrans1D2" presStyleIdx="0" presStyleCnt="1"/>
      <dgm:spPr/>
      <dgm:t>
        <a:bodyPr/>
        <a:lstStyle/>
        <a:p>
          <a:endParaRPr lang="en-US"/>
        </a:p>
      </dgm:t>
    </dgm:pt>
    <dgm:pt modelId="{B89EE43B-02C7-4B53-92CE-0DEB45FBCA16}" type="pres">
      <dgm:prSet presAssocID="{BE571978-5876-4CF4-895D-3157708A165D}" presName="hierRoot2" presStyleCnt="0">
        <dgm:presLayoutVars>
          <dgm:hierBranch val="init"/>
        </dgm:presLayoutVars>
      </dgm:prSet>
      <dgm:spPr/>
    </dgm:pt>
    <dgm:pt modelId="{12BB13CB-BAD6-4BD7-A839-0BE9D616DA35}" type="pres">
      <dgm:prSet presAssocID="{BE571978-5876-4CF4-895D-3157708A165D}" presName="rootComposite" presStyleCnt="0"/>
      <dgm:spPr/>
    </dgm:pt>
    <dgm:pt modelId="{2ED21117-B2B5-4796-9BA9-8A0D6BF9D87C}" type="pres">
      <dgm:prSet presAssocID="{BE571978-5876-4CF4-895D-3157708A165D}" presName="rootText" presStyleLbl="node2" presStyleIdx="0" presStyleCnt="1" custScaleX="154196">
        <dgm:presLayoutVars>
          <dgm:chPref val="3"/>
        </dgm:presLayoutVars>
      </dgm:prSet>
      <dgm:spPr/>
      <dgm:t>
        <a:bodyPr/>
        <a:lstStyle/>
        <a:p>
          <a:endParaRPr lang="en-US"/>
        </a:p>
      </dgm:t>
    </dgm:pt>
    <dgm:pt modelId="{C0D866FD-3BD3-44EA-9A0E-7CEECE71D2AB}" type="pres">
      <dgm:prSet presAssocID="{BE571978-5876-4CF4-895D-3157708A165D}" presName="rootConnector" presStyleLbl="node2" presStyleIdx="0" presStyleCnt="1"/>
      <dgm:spPr/>
      <dgm:t>
        <a:bodyPr/>
        <a:lstStyle/>
        <a:p>
          <a:endParaRPr lang="en-US"/>
        </a:p>
      </dgm:t>
    </dgm:pt>
    <dgm:pt modelId="{939923A3-07BD-4B78-A059-EC198852C00F}" type="pres">
      <dgm:prSet presAssocID="{BE571978-5876-4CF4-895D-3157708A165D}" presName="hierChild4" presStyleCnt="0"/>
      <dgm:spPr/>
    </dgm:pt>
    <dgm:pt modelId="{1A145262-9501-48A6-A93E-F4E160F560A7}" type="pres">
      <dgm:prSet presAssocID="{AC64DEA1-05BF-1F45-8916-C09C5C7464C1}" presName="Name37" presStyleLbl="parChTrans1D3" presStyleIdx="0" presStyleCnt="1"/>
      <dgm:spPr/>
      <dgm:t>
        <a:bodyPr/>
        <a:lstStyle/>
        <a:p>
          <a:endParaRPr lang="en-US"/>
        </a:p>
      </dgm:t>
    </dgm:pt>
    <dgm:pt modelId="{DD1698D4-1186-4A81-BA34-6427A01E3518}" type="pres">
      <dgm:prSet presAssocID="{A1A0CC05-8E40-3A4C-A804-FAC5F37BCE15}" presName="hierRoot2" presStyleCnt="0">
        <dgm:presLayoutVars>
          <dgm:hierBranch val="init"/>
        </dgm:presLayoutVars>
      </dgm:prSet>
      <dgm:spPr/>
    </dgm:pt>
    <dgm:pt modelId="{475A32F7-0345-4EBA-8F94-A28FA86E66C4}" type="pres">
      <dgm:prSet presAssocID="{A1A0CC05-8E40-3A4C-A804-FAC5F37BCE15}" presName="rootComposite" presStyleCnt="0"/>
      <dgm:spPr/>
    </dgm:pt>
    <dgm:pt modelId="{E1ABAF55-2F06-49AB-BA33-6CEF858BD85D}" type="pres">
      <dgm:prSet presAssocID="{A1A0CC05-8E40-3A4C-A804-FAC5F37BCE15}" presName="rootText" presStyleLbl="node3" presStyleIdx="0" presStyleCnt="1" custScaleX="153728">
        <dgm:presLayoutVars>
          <dgm:chPref val="3"/>
        </dgm:presLayoutVars>
      </dgm:prSet>
      <dgm:spPr/>
      <dgm:t>
        <a:bodyPr/>
        <a:lstStyle/>
        <a:p>
          <a:endParaRPr lang="en-US"/>
        </a:p>
      </dgm:t>
    </dgm:pt>
    <dgm:pt modelId="{18E76792-A507-4DFC-B01A-C09BA28E7EA6}" type="pres">
      <dgm:prSet presAssocID="{A1A0CC05-8E40-3A4C-A804-FAC5F37BCE15}" presName="rootConnector" presStyleLbl="node3" presStyleIdx="0" presStyleCnt="1"/>
      <dgm:spPr/>
      <dgm:t>
        <a:bodyPr/>
        <a:lstStyle/>
        <a:p>
          <a:endParaRPr lang="en-US"/>
        </a:p>
      </dgm:t>
    </dgm:pt>
    <dgm:pt modelId="{CD55A039-10D5-4A0E-A6D6-77EDA9EF4215}" type="pres">
      <dgm:prSet presAssocID="{A1A0CC05-8E40-3A4C-A804-FAC5F37BCE15}" presName="hierChild4" presStyleCnt="0"/>
      <dgm:spPr/>
    </dgm:pt>
    <dgm:pt modelId="{7469A4AF-083E-4D6D-83B7-787010D06924}" type="pres">
      <dgm:prSet presAssocID="{6F75CB5A-3CC7-4342-BBF6-648CC2675260}" presName="Name37" presStyleLbl="parChTrans1D4" presStyleIdx="0" presStyleCnt="1"/>
      <dgm:spPr/>
      <dgm:t>
        <a:bodyPr/>
        <a:lstStyle/>
        <a:p>
          <a:endParaRPr lang="en-US"/>
        </a:p>
      </dgm:t>
    </dgm:pt>
    <dgm:pt modelId="{595E963F-9CB2-45A0-BA4F-38860268A547}" type="pres">
      <dgm:prSet presAssocID="{EA61CE8B-AD6D-9F49-9AB3-BA2B120115A4}" presName="hierRoot2" presStyleCnt="0">
        <dgm:presLayoutVars>
          <dgm:hierBranch val="init"/>
        </dgm:presLayoutVars>
      </dgm:prSet>
      <dgm:spPr/>
    </dgm:pt>
    <dgm:pt modelId="{6B9EF1A1-6EE5-41B6-B043-52F4BE54A8E0}" type="pres">
      <dgm:prSet presAssocID="{EA61CE8B-AD6D-9F49-9AB3-BA2B120115A4}" presName="rootComposite" presStyleCnt="0"/>
      <dgm:spPr/>
    </dgm:pt>
    <dgm:pt modelId="{BC156592-4068-4B70-9C85-D00994EC27F2}" type="pres">
      <dgm:prSet presAssocID="{EA61CE8B-AD6D-9F49-9AB3-BA2B120115A4}" presName="rootText" presStyleLbl="node4" presStyleIdx="0" presStyleCnt="1" custScaleX="157922" custLinFactNeighborX="-38198" custLinFactNeighborY="-2439">
        <dgm:presLayoutVars>
          <dgm:chPref val="3"/>
        </dgm:presLayoutVars>
      </dgm:prSet>
      <dgm:spPr/>
      <dgm:t>
        <a:bodyPr/>
        <a:lstStyle/>
        <a:p>
          <a:endParaRPr lang="en-US"/>
        </a:p>
      </dgm:t>
    </dgm:pt>
    <dgm:pt modelId="{C683A84E-AAED-4635-806F-1A2A46F8095F}" type="pres">
      <dgm:prSet presAssocID="{EA61CE8B-AD6D-9F49-9AB3-BA2B120115A4}" presName="rootConnector" presStyleLbl="node4" presStyleIdx="0" presStyleCnt="1"/>
      <dgm:spPr/>
      <dgm:t>
        <a:bodyPr/>
        <a:lstStyle/>
        <a:p>
          <a:endParaRPr lang="en-US"/>
        </a:p>
      </dgm:t>
    </dgm:pt>
    <dgm:pt modelId="{A08AE0EF-A19E-40A4-A27C-7721E1C96F6E}" type="pres">
      <dgm:prSet presAssocID="{EA61CE8B-AD6D-9F49-9AB3-BA2B120115A4}" presName="hierChild4" presStyleCnt="0"/>
      <dgm:spPr/>
    </dgm:pt>
    <dgm:pt modelId="{F1D89554-F64A-4F02-BE24-39B7F282FBE3}" type="pres">
      <dgm:prSet presAssocID="{EA61CE8B-AD6D-9F49-9AB3-BA2B120115A4}" presName="hierChild5" presStyleCnt="0"/>
      <dgm:spPr/>
    </dgm:pt>
    <dgm:pt modelId="{36C46C54-1D48-4FA3-9031-AC07BC0F8816}" type="pres">
      <dgm:prSet presAssocID="{A1A0CC05-8E40-3A4C-A804-FAC5F37BCE15}" presName="hierChild5" presStyleCnt="0"/>
      <dgm:spPr/>
    </dgm:pt>
    <dgm:pt modelId="{EB5E8FDE-072A-49F5-8DD1-A51662CD048E}" type="pres">
      <dgm:prSet presAssocID="{BE571978-5876-4CF4-895D-3157708A165D}" presName="hierChild5" presStyleCnt="0"/>
      <dgm:spPr/>
    </dgm:pt>
    <dgm:pt modelId="{158D40D5-A0E0-4972-9405-089660A66858}" type="pres">
      <dgm:prSet presAssocID="{A7847913-662D-4866-B427-256D734BAAB6}" presName="hierChild3" presStyleCnt="0"/>
      <dgm:spPr/>
    </dgm:pt>
  </dgm:ptLst>
  <dgm:cxnLst>
    <dgm:cxn modelId="{2714A880-713B-4D10-B994-2493D92E9731}" type="presOf" srcId="{A7847913-662D-4866-B427-256D734BAAB6}" destId="{93873A8F-397F-448E-8507-617EBD1CDB02}" srcOrd="1" destOrd="0" presId="urn:microsoft.com/office/officeart/2005/8/layout/orgChart1"/>
    <dgm:cxn modelId="{0ECC9C7E-AD3B-4A4E-BD86-669C6E6301AF}" srcId="{BE571978-5876-4CF4-895D-3157708A165D}" destId="{A1A0CC05-8E40-3A4C-A804-FAC5F37BCE15}" srcOrd="0" destOrd="0" parTransId="{AC64DEA1-05BF-1F45-8916-C09C5C7464C1}" sibTransId="{DE59240F-561F-DD41-92D5-8EFDFD7A804B}"/>
    <dgm:cxn modelId="{3FBD7B45-E7F0-4219-B54E-1BA25C85AC44}" type="presOf" srcId="{A1A0CC05-8E40-3A4C-A804-FAC5F37BCE15}" destId="{18E76792-A507-4DFC-B01A-C09BA28E7EA6}" srcOrd="1" destOrd="0" presId="urn:microsoft.com/office/officeart/2005/8/layout/orgChart1"/>
    <dgm:cxn modelId="{4BE5B7C7-F8A8-4006-AB31-30B50818350E}" type="presOf" srcId="{6F75CB5A-3CC7-4342-BBF6-648CC2675260}" destId="{7469A4AF-083E-4D6D-83B7-787010D06924}" srcOrd="0" destOrd="0" presId="urn:microsoft.com/office/officeart/2005/8/layout/orgChart1"/>
    <dgm:cxn modelId="{92636799-5FE4-45E7-A4C1-E4BA151C1670}" type="presOf" srcId="{BE571978-5876-4CF4-895D-3157708A165D}" destId="{C0D866FD-3BD3-44EA-9A0E-7CEECE71D2AB}" srcOrd="1" destOrd="0" presId="urn:microsoft.com/office/officeart/2005/8/layout/orgChart1"/>
    <dgm:cxn modelId="{D5ADB742-C9ED-4E8C-9857-3D2C85B27452}" srcId="{5D47C23C-DCC0-451A-8C6B-59A528ACEE25}" destId="{A7847913-662D-4866-B427-256D734BAAB6}" srcOrd="0" destOrd="0" parTransId="{C6203B7D-01FB-4D20-B113-7CB4E7C46AE1}" sibTransId="{BFD01780-E605-47E4-A405-33413A2DE6DF}"/>
    <dgm:cxn modelId="{E89A17EB-7468-434A-A6CE-090B0A5C84DD}" type="presOf" srcId="{A1A0CC05-8E40-3A4C-A804-FAC5F37BCE15}" destId="{E1ABAF55-2F06-49AB-BA33-6CEF858BD85D}" srcOrd="0" destOrd="0" presId="urn:microsoft.com/office/officeart/2005/8/layout/orgChart1"/>
    <dgm:cxn modelId="{18617D55-CFF5-47BE-912E-99A05F4F8AEF}" type="presOf" srcId="{68B93E82-4B88-44EA-92C6-4B92223FB721}" destId="{BB7644FB-0539-408A-A6DA-DF667323F390}" srcOrd="0" destOrd="0" presId="urn:microsoft.com/office/officeart/2005/8/layout/orgChart1"/>
    <dgm:cxn modelId="{7F54BA46-A5D0-410D-BBAB-F499BB791177}" type="presOf" srcId="{A7847913-662D-4866-B427-256D734BAAB6}" destId="{4FAFE2F5-2897-4B47-B4C6-231921AB36D0}" srcOrd="0" destOrd="0" presId="urn:microsoft.com/office/officeart/2005/8/layout/orgChart1"/>
    <dgm:cxn modelId="{FB6F64B9-4693-4C69-82B2-31AD490432EC}" type="presOf" srcId="{AC64DEA1-05BF-1F45-8916-C09C5C7464C1}" destId="{1A145262-9501-48A6-A93E-F4E160F560A7}" srcOrd="0" destOrd="0" presId="urn:microsoft.com/office/officeart/2005/8/layout/orgChart1"/>
    <dgm:cxn modelId="{D26AC717-4F6C-FB4D-9CF1-AB5FD8C9E83D}" srcId="{A1A0CC05-8E40-3A4C-A804-FAC5F37BCE15}" destId="{EA61CE8B-AD6D-9F49-9AB3-BA2B120115A4}" srcOrd="0" destOrd="0" parTransId="{6F75CB5A-3CC7-4342-BBF6-648CC2675260}" sibTransId="{C4BDD978-240E-C747-ACC3-444B8C389AC0}"/>
    <dgm:cxn modelId="{F8F0BEAE-D47A-49C2-B4DD-C63301B9ACDE}" type="presOf" srcId="{EA61CE8B-AD6D-9F49-9AB3-BA2B120115A4}" destId="{BC156592-4068-4B70-9C85-D00994EC27F2}" srcOrd="0" destOrd="0" presId="urn:microsoft.com/office/officeart/2005/8/layout/orgChart1"/>
    <dgm:cxn modelId="{8C9F7A91-BF1D-4E7B-8620-39476D688B0B}" srcId="{A7847913-662D-4866-B427-256D734BAAB6}" destId="{BE571978-5876-4CF4-895D-3157708A165D}" srcOrd="0" destOrd="0" parTransId="{68B93E82-4B88-44EA-92C6-4B92223FB721}" sibTransId="{DEEE95B4-DDF3-4002-AA3E-91B2724055CE}"/>
    <dgm:cxn modelId="{AE644461-8B66-47BA-B80D-16D638667796}" type="presOf" srcId="{BE571978-5876-4CF4-895D-3157708A165D}" destId="{2ED21117-B2B5-4796-9BA9-8A0D6BF9D87C}" srcOrd="0" destOrd="0" presId="urn:microsoft.com/office/officeart/2005/8/layout/orgChart1"/>
    <dgm:cxn modelId="{EDE71DA3-2592-440F-A138-94E3845EDC8B}" type="presOf" srcId="{5D47C23C-DCC0-451A-8C6B-59A528ACEE25}" destId="{35493F22-BCE4-4887-8142-EDAD7FF94EFF}" srcOrd="0" destOrd="0" presId="urn:microsoft.com/office/officeart/2005/8/layout/orgChart1"/>
    <dgm:cxn modelId="{D004002A-1466-4133-B8B2-CF5E073E43F8}" type="presOf" srcId="{EA61CE8B-AD6D-9F49-9AB3-BA2B120115A4}" destId="{C683A84E-AAED-4635-806F-1A2A46F8095F}" srcOrd="1" destOrd="0" presId="urn:microsoft.com/office/officeart/2005/8/layout/orgChart1"/>
    <dgm:cxn modelId="{7026842D-4263-46F3-805C-C2707F17B7B6}" type="presParOf" srcId="{35493F22-BCE4-4887-8142-EDAD7FF94EFF}" destId="{C5398854-1B8A-4E1E-8165-28428BB0F3AD}" srcOrd="0" destOrd="0" presId="urn:microsoft.com/office/officeart/2005/8/layout/orgChart1"/>
    <dgm:cxn modelId="{9AD0ACC8-03C4-4F3E-A334-C6B9FD067498}" type="presParOf" srcId="{C5398854-1B8A-4E1E-8165-28428BB0F3AD}" destId="{957DB195-9806-4565-BAF7-64858340908D}" srcOrd="0" destOrd="0" presId="urn:microsoft.com/office/officeart/2005/8/layout/orgChart1"/>
    <dgm:cxn modelId="{ED1DB04C-976A-44FE-9BBF-5259F962EEAD}" type="presParOf" srcId="{957DB195-9806-4565-BAF7-64858340908D}" destId="{4FAFE2F5-2897-4B47-B4C6-231921AB36D0}" srcOrd="0" destOrd="0" presId="urn:microsoft.com/office/officeart/2005/8/layout/orgChart1"/>
    <dgm:cxn modelId="{FC54B468-CADF-4BB3-9E87-A1FC8CC7A253}" type="presParOf" srcId="{957DB195-9806-4565-BAF7-64858340908D}" destId="{93873A8F-397F-448E-8507-617EBD1CDB02}" srcOrd="1" destOrd="0" presId="urn:microsoft.com/office/officeart/2005/8/layout/orgChart1"/>
    <dgm:cxn modelId="{4E4FDEF9-EDA1-4285-938B-BDC82FB315D5}" type="presParOf" srcId="{C5398854-1B8A-4E1E-8165-28428BB0F3AD}" destId="{CF1E0553-3993-40A2-8A1C-4CE05C841141}" srcOrd="1" destOrd="0" presId="urn:microsoft.com/office/officeart/2005/8/layout/orgChart1"/>
    <dgm:cxn modelId="{D145FEDE-155A-4F8F-BBC8-00686927A9BA}" type="presParOf" srcId="{CF1E0553-3993-40A2-8A1C-4CE05C841141}" destId="{BB7644FB-0539-408A-A6DA-DF667323F390}" srcOrd="0" destOrd="0" presId="urn:microsoft.com/office/officeart/2005/8/layout/orgChart1"/>
    <dgm:cxn modelId="{12BA2915-DC1C-4A1C-ADF8-65280FD6B158}" type="presParOf" srcId="{CF1E0553-3993-40A2-8A1C-4CE05C841141}" destId="{B89EE43B-02C7-4B53-92CE-0DEB45FBCA16}" srcOrd="1" destOrd="0" presId="urn:microsoft.com/office/officeart/2005/8/layout/orgChart1"/>
    <dgm:cxn modelId="{5E66A55C-D3A9-42B6-BE1E-CF5A94ACF189}" type="presParOf" srcId="{B89EE43B-02C7-4B53-92CE-0DEB45FBCA16}" destId="{12BB13CB-BAD6-4BD7-A839-0BE9D616DA35}" srcOrd="0" destOrd="0" presId="urn:microsoft.com/office/officeart/2005/8/layout/orgChart1"/>
    <dgm:cxn modelId="{E80B644C-5621-4FEA-9ABB-184EB8B31C41}" type="presParOf" srcId="{12BB13CB-BAD6-4BD7-A839-0BE9D616DA35}" destId="{2ED21117-B2B5-4796-9BA9-8A0D6BF9D87C}" srcOrd="0" destOrd="0" presId="urn:microsoft.com/office/officeart/2005/8/layout/orgChart1"/>
    <dgm:cxn modelId="{9249B734-D491-469E-A1FE-9E949B87FBE0}" type="presParOf" srcId="{12BB13CB-BAD6-4BD7-A839-0BE9D616DA35}" destId="{C0D866FD-3BD3-44EA-9A0E-7CEECE71D2AB}" srcOrd="1" destOrd="0" presId="urn:microsoft.com/office/officeart/2005/8/layout/orgChart1"/>
    <dgm:cxn modelId="{2EE00362-815C-4ED4-A408-AD9EE1634027}" type="presParOf" srcId="{B89EE43B-02C7-4B53-92CE-0DEB45FBCA16}" destId="{939923A3-07BD-4B78-A059-EC198852C00F}" srcOrd="1" destOrd="0" presId="urn:microsoft.com/office/officeart/2005/8/layout/orgChart1"/>
    <dgm:cxn modelId="{C3C62AFC-BABE-433B-BE2F-DE1DF74BF951}" type="presParOf" srcId="{939923A3-07BD-4B78-A059-EC198852C00F}" destId="{1A145262-9501-48A6-A93E-F4E160F560A7}" srcOrd="0" destOrd="0" presId="urn:microsoft.com/office/officeart/2005/8/layout/orgChart1"/>
    <dgm:cxn modelId="{DF7D0559-5366-4E47-B876-D76CFCB5371F}" type="presParOf" srcId="{939923A3-07BD-4B78-A059-EC198852C00F}" destId="{DD1698D4-1186-4A81-BA34-6427A01E3518}" srcOrd="1" destOrd="0" presId="urn:microsoft.com/office/officeart/2005/8/layout/orgChart1"/>
    <dgm:cxn modelId="{2ED85B8E-FEB7-467F-89C2-CA84E899E117}" type="presParOf" srcId="{DD1698D4-1186-4A81-BA34-6427A01E3518}" destId="{475A32F7-0345-4EBA-8F94-A28FA86E66C4}" srcOrd="0" destOrd="0" presId="urn:microsoft.com/office/officeart/2005/8/layout/orgChart1"/>
    <dgm:cxn modelId="{B8ED77FC-4530-4C37-A5CE-C501E52ACAE2}" type="presParOf" srcId="{475A32F7-0345-4EBA-8F94-A28FA86E66C4}" destId="{E1ABAF55-2F06-49AB-BA33-6CEF858BD85D}" srcOrd="0" destOrd="0" presId="urn:microsoft.com/office/officeart/2005/8/layout/orgChart1"/>
    <dgm:cxn modelId="{436FE4F8-12C0-4FD8-B1F8-7AA55A3E7B52}" type="presParOf" srcId="{475A32F7-0345-4EBA-8F94-A28FA86E66C4}" destId="{18E76792-A507-4DFC-B01A-C09BA28E7EA6}" srcOrd="1" destOrd="0" presId="urn:microsoft.com/office/officeart/2005/8/layout/orgChart1"/>
    <dgm:cxn modelId="{C95B5757-3487-4043-A70F-33CEA98ACE26}" type="presParOf" srcId="{DD1698D4-1186-4A81-BA34-6427A01E3518}" destId="{CD55A039-10D5-4A0E-A6D6-77EDA9EF4215}" srcOrd="1" destOrd="0" presId="urn:microsoft.com/office/officeart/2005/8/layout/orgChart1"/>
    <dgm:cxn modelId="{A199AA35-2AF7-4272-97FC-C728205CDDFB}" type="presParOf" srcId="{CD55A039-10D5-4A0E-A6D6-77EDA9EF4215}" destId="{7469A4AF-083E-4D6D-83B7-787010D06924}" srcOrd="0" destOrd="0" presId="urn:microsoft.com/office/officeart/2005/8/layout/orgChart1"/>
    <dgm:cxn modelId="{726FB6AA-A49F-4402-A3A4-F907D30CF7CE}" type="presParOf" srcId="{CD55A039-10D5-4A0E-A6D6-77EDA9EF4215}" destId="{595E963F-9CB2-45A0-BA4F-38860268A547}" srcOrd="1" destOrd="0" presId="urn:microsoft.com/office/officeart/2005/8/layout/orgChart1"/>
    <dgm:cxn modelId="{03D94047-18D6-4536-B15D-F4636562D7CE}" type="presParOf" srcId="{595E963F-9CB2-45A0-BA4F-38860268A547}" destId="{6B9EF1A1-6EE5-41B6-B043-52F4BE54A8E0}" srcOrd="0" destOrd="0" presId="urn:microsoft.com/office/officeart/2005/8/layout/orgChart1"/>
    <dgm:cxn modelId="{87A78860-80E7-4CDA-8AA1-30D6D065AA03}" type="presParOf" srcId="{6B9EF1A1-6EE5-41B6-B043-52F4BE54A8E0}" destId="{BC156592-4068-4B70-9C85-D00994EC27F2}" srcOrd="0" destOrd="0" presId="urn:microsoft.com/office/officeart/2005/8/layout/orgChart1"/>
    <dgm:cxn modelId="{E316DCFC-859D-4B1E-82E5-A383C515E666}" type="presParOf" srcId="{6B9EF1A1-6EE5-41B6-B043-52F4BE54A8E0}" destId="{C683A84E-AAED-4635-806F-1A2A46F8095F}" srcOrd="1" destOrd="0" presId="urn:microsoft.com/office/officeart/2005/8/layout/orgChart1"/>
    <dgm:cxn modelId="{76E58B36-0CF8-4022-BA23-CF0FDDFB228C}" type="presParOf" srcId="{595E963F-9CB2-45A0-BA4F-38860268A547}" destId="{A08AE0EF-A19E-40A4-A27C-7721E1C96F6E}" srcOrd="1" destOrd="0" presId="urn:microsoft.com/office/officeart/2005/8/layout/orgChart1"/>
    <dgm:cxn modelId="{D327731D-A764-4821-9D74-C1A49F5D4B7A}" type="presParOf" srcId="{595E963F-9CB2-45A0-BA4F-38860268A547}" destId="{F1D89554-F64A-4F02-BE24-39B7F282FBE3}" srcOrd="2" destOrd="0" presId="urn:microsoft.com/office/officeart/2005/8/layout/orgChart1"/>
    <dgm:cxn modelId="{A05675FD-59E9-47ED-A6A7-9CD1B92FE99F}" type="presParOf" srcId="{DD1698D4-1186-4A81-BA34-6427A01E3518}" destId="{36C46C54-1D48-4FA3-9031-AC07BC0F8816}" srcOrd="2" destOrd="0" presId="urn:microsoft.com/office/officeart/2005/8/layout/orgChart1"/>
    <dgm:cxn modelId="{349ADE7D-272B-4804-8300-BA66D9DA54CF}" type="presParOf" srcId="{B89EE43B-02C7-4B53-92CE-0DEB45FBCA16}" destId="{EB5E8FDE-072A-49F5-8DD1-A51662CD048E}" srcOrd="2" destOrd="0" presId="urn:microsoft.com/office/officeart/2005/8/layout/orgChart1"/>
    <dgm:cxn modelId="{7B537187-4698-4B40-B61E-54ED295371E9}" type="presParOf" srcId="{C5398854-1B8A-4E1E-8165-28428BB0F3AD}" destId="{158D40D5-A0E0-4972-9405-089660A66858}"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47C23C-DCC0-451A-8C6B-59A528ACEE25}" type="doc">
      <dgm:prSet loTypeId="urn:microsoft.com/office/officeart/2005/8/layout/hierarchy1" loCatId="hierarchy" qsTypeId="urn:microsoft.com/office/officeart/2005/8/quickstyle/3D1" qsCatId="3D" csTypeId="urn:microsoft.com/office/officeart/2005/8/colors/accent6_1" csCatId="accent6" phldr="1"/>
      <dgm:spPr/>
      <dgm:t>
        <a:bodyPr/>
        <a:lstStyle/>
        <a:p>
          <a:endParaRPr lang="en-IN"/>
        </a:p>
      </dgm:t>
    </dgm:pt>
    <dgm:pt modelId="{A7847913-662D-4866-B427-256D734BAAB6}">
      <dgm:prSet phldrT="[Text]" custT="1"/>
      <dgm:spPr>
        <a:solidFill>
          <a:srgbClr val="A4D4CB">
            <a:alpha val="90000"/>
          </a:srgbClr>
        </a:solidFill>
      </dgm:spPr>
      <dgm:t>
        <a:bodyPr/>
        <a:lstStyle/>
        <a:p>
          <a:r>
            <a:rPr lang="en-IN" sz="2800" b="0" dirty="0">
              <a:solidFill>
                <a:schemeClr val="tx1"/>
              </a:solidFill>
            </a:rPr>
            <a:t>Bile or blood-stained aspirate/ vomiting</a:t>
          </a:r>
          <a:endParaRPr lang="en-IN" sz="1900" b="0" dirty="0">
            <a:solidFill>
              <a:schemeClr val="tx1"/>
            </a:solidFill>
          </a:endParaRPr>
        </a:p>
      </dgm:t>
    </dgm:pt>
    <dgm:pt modelId="{C6203B7D-01FB-4D20-B113-7CB4E7C46AE1}" type="parTrans" cxnId="{D5ADB742-C9ED-4E8C-9857-3D2C85B27452}">
      <dgm:prSet/>
      <dgm:spPr/>
      <dgm:t>
        <a:bodyPr/>
        <a:lstStyle/>
        <a:p>
          <a:endParaRPr lang="en-IN"/>
        </a:p>
      </dgm:t>
    </dgm:pt>
    <dgm:pt modelId="{BFD01780-E605-47E4-A405-33413A2DE6DF}" type="sibTrans" cxnId="{D5ADB742-C9ED-4E8C-9857-3D2C85B27452}">
      <dgm:prSet/>
      <dgm:spPr/>
      <dgm:t>
        <a:bodyPr/>
        <a:lstStyle/>
        <a:p>
          <a:endParaRPr lang="en-IN"/>
        </a:p>
      </dgm:t>
    </dgm:pt>
    <dgm:pt modelId="{BAF4850E-C519-4ECB-AE96-49051F88EE9E}">
      <dgm:prSet custT="1"/>
      <dgm:spPr>
        <a:solidFill>
          <a:srgbClr val="A4D4CB">
            <a:alpha val="90000"/>
          </a:srgbClr>
        </a:solidFill>
      </dgm:spPr>
      <dgm:t>
        <a:bodyPr/>
        <a:lstStyle/>
        <a:p>
          <a:pPr>
            <a:spcAft>
              <a:spcPts val="0"/>
            </a:spcAft>
          </a:pPr>
          <a:r>
            <a:rPr lang="en-US" sz="2800" b="0" dirty="0"/>
            <a:t>Withhold feeds for 24-48 hour; </a:t>
          </a:r>
        </a:p>
        <a:p>
          <a:pPr>
            <a:spcAft>
              <a:spcPts val="0"/>
            </a:spcAft>
          </a:pPr>
          <a:r>
            <a:rPr lang="en-US" sz="2800" b="0" dirty="0"/>
            <a:t>evaluate for local &amp; systemic causes</a:t>
          </a:r>
          <a:endParaRPr lang="en-IN" sz="2800" b="0" dirty="0"/>
        </a:p>
      </dgm:t>
    </dgm:pt>
    <dgm:pt modelId="{6F34128E-2450-45F6-BE22-80C5D4F64922}" type="parTrans" cxnId="{B7136F9C-042B-404E-BD72-CED8828BB73B}">
      <dgm:prSet/>
      <dgm:spPr/>
      <dgm:t>
        <a:bodyPr/>
        <a:lstStyle/>
        <a:p>
          <a:endParaRPr lang="en-IN" dirty="0"/>
        </a:p>
      </dgm:t>
    </dgm:pt>
    <dgm:pt modelId="{CA540F5C-2BD2-4669-AD6C-07A0F4FEA248}" type="sibTrans" cxnId="{B7136F9C-042B-404E-BD72-CED8828BB73B}">
      <dgm:prSet/>
      <dgm:spPr/>
      <dgm:t>
        <a:bodyPr/>
        <a:lstStyle/>
        <a:p>
          <a:endParaRPr lang="en-IN"/>
        </a:p>
      </dgm:t>
    </dgm:pt>
    <dgm:pt modelId="{3F2976D6-5B96-4481-BFB3-54EFE74A1A45}" type="pres">
      <dgm:prSet presAssocID="{5D47C23C-DCC0-451A-8C6B-59A528ACEE25}" presName="hierChild1" presStyleCnt="0">
        <dgm:presLayoutVars>
          <dgm:chPref val="1"/>
          <dgm:dir/>
          <dgm:animOne val="branch"/>
          <dgm:animLvl val="lvl"/>
          <dgm:resizeHandles/>
        </dgm:presLayoutVars>
      </dgm:prSet>
      <dgm:spPr/>
      <dgm:t>
        <a:bodyPr/>
        <a:lstStyle/>
        <a:p>
          <a:endParaRPr lang="en-US"/>
        </a:p>
      </dgm:t>
    </dgm:pt>
    <dgm:pt modelId="{01997AAA-71C7-48AB-BC69-BD5294590C07}" type="pres">
      <dgm:prSet presAssocID="{A7847913-662D-4866-B427-256D734BAAB6}" presName="hierRoot1" presStyleCnt="0"/>
      <dgm:spPr/>
    </dgm:pt>
    <dgm:pt modelId="{FFB43BB4-2C9B-475C-8842-4850CAF6CAEE}" type="pres">
      <dgm:prSet presAssocID="{A7847913-662D-4866-B427-256D734BAAB6}" presName="composite" presStyleCnt="0"/>
      <dgm:spPr/>
    </dgm:pt>
    <dgm:pt modelId="{1C390DD9-B88C-45E1-A574-ADD686D65683}" type="pres">
      <dgm:prSet presAssocID="{A7847913-662D-4866-B427-256D734BAAB6}" presName="background" presStyleLbl="node0" presStyleIdx="0" presStyleCnt="1"/>
      <dgm:spPr/>
    </dgm:pt>
    <dgm:pt modelId="{AF44892E-B8F8-4DD2-896C-89D94EE6399B}" type="pres">
      <dgm:prSet presAssocID="{A7847913-662D-4866-B427-256D734BAAB6}" presName="text" presStyleLbl="fgAcc0" presStyleIdx="0" presStyleCnt="1" custScaleX="184943" custScaleY="66683" custLinFactNeighborX="-5556" custLinFactNeighborY="-53937">
        <dgm:presLayoutVars>
          <dgm:chPref val="3"/>
        </dgm:presLayoutVars>
      </dgm:prSet>
      <dgm:spPr/>
      <dgm:t>
        <a:bodyPr/>
        <a:lstStyle/>
        <a:p>
          <a:endParaRPr lang="en-US"/>
        </a:p>
      </dgm:t>
    </dgm:pt>
    <dgm:pt modelId="{FB1B9A31-4A4D-4947-A313-B550D3EDB31B}" type="pres">
      <dgm:prSet presAssocID="{A7847913-662D-4866-B427-256D734BAAB6}" presName="hierChild2" presStyleCnt="0"/>
      <dgm:spPr/>
    </dgm:pt>
    <dgm:pt modelId="{CA261891-0B1E-485B-A74D-64A0D3FB33EA}" type="pres">
      <dgm:prSet presAssocID="{6F34128E-2450-45F6-BE22-80C5D4F64922}" presName="Name10" presStyleLbl="parChTrans1D2" presStyleIdx="0" presStyleCnt="1"/>
      <dgm:spPr/>
      <dgm:t>
        <a:bodyPr/>
        <a:lstStyle/>
        <a:p>
          <a:endParaRPr lang="en-US"/>
        </a:p>
      </dgm:t>
    </dgm:pt>
    <dgm:pt modelId="{36BB899D-C323-4AA0-A6EF-16839C51ED9A}" type="pres">
      <dgm:prSet presAssocID="{BAF4850E-C519-4ECB-AE96-49051F88EE9E}" presName="hierRoot2" presStyleCnt="0"/>
      <dgm:spPr/>
    </dgm:pt>
    <dgm:pt modelId="{8DDE6556-5A6C-4B2B-9FE5-E326AEB1D7B6}" type="pres">
      <dgm:prSet presAssocID="{BAF4850E-C519-4ECB-AE96-49051F88EE9E}" presName="composite2" presStyleCnt="0"/>
      <dgm:spPr/>
    </dgm:pt>
    <dgm:pt modelId="{EBAEC6C0-067A-40DD-8EE7-24A39794BCEE}" type="pres">
      <dgm:prSet presAssocID="{BAF4850E-C519-4ECB-AE96-49051F88EE9E}" presName="background2" presStyleLbl="node2" presStyleIdx="0" presStyleCnt="1"/>
      <dgm:spPr/>
    </dgm:pt>
    <dgm:pt modelId="{E9AEFE2B-2172-4F5B-B28A-7E508F6E0C3E}" type="pres">
      <dgm:prSet presAssocID="{BAF4850E-C519-4ECB-AE96-49051F88EE9E}" presName="text2" presStyleLbl="fgAcc2" presStyleIdx="0" presStyleCnt="1" custScaleX="168268" custScaleY="65891" custLinFactNeighborX="-5556" custLinFactNeighborY="-29766">
        <dgm:presLayoutVars>
          <dgm:chPref val="3"/>
        </dgm:presLayoutVars>
      </dgm:prSet>
      <dgm:spPr/>
      <dgm:t>
        <a:bodyPr/>
        <a:lstStyle/>
        <a:p>
          <a:endParaRPr lang="en-US"/>
        </a:p>
      </dgm:t>
    </dgm:pt>
    <dgm:pt modelId="{074F78E8-C26B-4981-92F7-8BFDE24AA251}" type="pres">
      <dgm:prSet presAssocID="{BAF4850E-C519-4ECB-AE96-49051F88EE9E}" presName="hierChild3" presStyleCnt="0"/>
      <dgm:spPr/>
    </dgm:pt>
  </dgm:ptLst>
  <dgm:cxnLst>
    <dgm:cxn modelId="{4C4652CA-81E7-D140-A2C6-FBEBA21FA129}" type="presOf" srcId="{5D47C23C-DCC0-451A-8C6B-59A528ACEE25}" destId="{3F2976D6-5B96-4481-BFB3-54EFE74A1A45}" srcOrd="0" destOrd="0" presId="urn:microsoft.com/office/officeart/2005/8/layout/hierarchy1"/>
    <dgm:cxn modelId="{C4AE60EF-204E-F24B-810B-C5F63F667452}" type="presOf" srcId="{A7847913-662D-4866-B427-256D734BAAB6}" destId="{AF44892E-B8F8-4DD2-896C-89D94EE6399B}" srcOrd="0" destOrd="0" presId="urn:microsoft.com/office/officeart/2005/8/layout/hierarchy1"/>
    <dgm:cxn modelId="{5FCD3022-D9FD-5349-B4C9-9FCB693EB90F}" type="presOf" srcId="{BAF4850E-C519-4ECB-AE96-49051F88EE9E}" destId="{E9AEFE2B-2172-4F5B-B28A-7E508F6E0C3E}" srcOrd="0" destOrd="0" presId="urn:microsoft.com/office/officeart/2005/8/layout/hierarchy1"/>
    <dgm:cxn modelId="{D5ADB742-C9ED-4E8C-9857-3D2C85B27452}" srcId="{5D47C23C-DCC0-451A-8C6B-59A528ACEE25}" destId="{A7847913-662D-4866-B427-256D734BAAB6}" srcOrd="0" destOrd="0" parTransId="{C6203B7D-01FB-4D20-B113-7CB4E7C46AE1}" sibTransId="{BFD01780-E605-47E4-A405-33413A2DE6DF}"/>
    <dgm:cxn modelId="{B7136F9C-042B-404E-BD72-CED8828BB73B}" srcId="{A7847913-662D-4866-B427-256D734BAAB6}" destId="{BAF4850E-C519-4ECB-AE96-49051F88EE9E}" srcOrd="0" destOrd="0" parTransId="{6F34128E-2450-45F6-BE22-80C5D4F64922}" sibTransId="{CA540F5C-2BD2-4669-AD6C-07A0F4FEA248}"/>
    <dgm:cxn modelId="{AEDC5617-2A85-3E40-A0C3-8A3FFE3B0C55}" type="presOf" srcId="{6F34128E-2450-45F6-BE22-80C5D4F64922}" destId="{CA261891-0B1E-485B-A74D-64A0D3FB33EA}" srcOrd="0" destOrd="0" presId="urn:microsoft.com/office/officeart/2005/8/layout/hierarchy1"/>
    <dgm:cxn modelId="{5ED9727E-8A72-A14D-9232-C964AEB94AEF}" type="presParOf" srcId="{3F2976D6-5B96-4481-BFB3-54EFE74A1A45}" destId="{01997AAA-71C7-48AB-BC69-BD5294590C07}" srcOrd="0" destOrd="0" presId="urn:microsoft.com/office/officeart/2005/8/layout/hierarchy1"/>
    <dgm:cxn modelId="{81C66035-2EC0-5845-B84D-3DC3D9DE67B8}" type="presParOf" srcId="{01997AAA-71C7-48AB-BC69-BD5294590C07}" destId="{FFB43BB4-2C9B-475C-8842-4850CAF6CAEE}" srcOrd="0" destOrd="0" presId="urn:microsoft.com/office/officeart/2005/8/layout/hierarchy1"/>
    <dgm:cxn modelId="{0A7F2A41-D62D-FB46-8A5C-16AAC670E485}" type="presParOf" srcId="{FFB43BB4-2C9B-475C-8842-4850CAF6CAEE}" destId="{1C390DD9-B88C-45E1-A574-ADD686D65683}" srcOrd="0" destOrd="0" presId="urn:microsoft.com/office/officeart/2005/8/layout/hierarchy1"/>
    <dgm:cxn modelId="{03F23F37-3911-1742-8C9E-75D65B54F42D}" type="presParOf" srcId="{FFB43BB4-2C9B-475C-8842-4850CAF6CAEE}" destId="{AF44892E-B8F8-4DD2-896C-89D94EE6399B}" srcOrd="1" destOrd="0" presId="urn:microsoft.com/office/officeart/2005/8/layout/hierarchy1"/>
    <dgm:cxn modelId="{B4244D03-1B59-5C49-9B0D-F164651FD313}" type="presParOf" srcId="{01997AAA-71C7-48AB-BC69-BD5294590C07}" destId="{FB1B9A31-4A4D-4947-A313-B550D3EDB31B}" srcOrd="1" destOrd="0" presId="urn:microsoft.com/office/officeart/2005/8/layout/hierarchy1"/>
    <dgm:cxn modelId="{E1A4E9A3-7324-7B43-9068-200BC2B75C65}" type="presParOf" srcId="{FB1B9A31-4A4D-4947-A313-B550D3EDB31B}" destId="{CA261891-0B1E-485B-A74D-64A0D3FB33EA}" srcOrd="0" destOrd="0" presId="urn:microsoft.com/office/officeart/2005/8/layout/hierarchy1"/>
    <dgm:cxn modelId="{7C38DC2C-6B1B-E546-A0C1-CC6B7ACE0252}" type="presParOf" srcId="{FB1B9A31-4A4D-4947-A313-B550D3EDB31B}" destId="{36BB899D-C323-4AA0-A6EF-16839C51ED9A}" srcOrd="1" destOrd="0" presId="urn:microsoft.com/office/officeart/2005/8/layout/hierarchy1"/>
    <dgm:cxn modelId="{F6587055-CAB7-0A47-9D89-AE7FFF1D75F1}" type="presParOf" srcId="{36BB899D-C323-4AA0-A6EF-16839C51ED9A}" destId="{8DDE6556-5A6C-4B2B-9FE5-E326AEB1D7B6}" srcOrd="0" destOrd="0" presId="urn:microsoft.com/office/officeart/2005/8/layout/hierarchy1"/>
    <dgm:cxn modelId="{F2DE1A1B-2CF6-AB47-ACD5-33DB421A4D5E}" type="presParOf" srcId="{8DDE6556-5A6C-4B2B-9FE5-E326AEB1D7B6}" destId="{EBAEC6C0-067A-40DD-8EE7-24A39794BCEE}" srcOrd="0" destOrd="0" presId="urn:microsoft.com/office/officeart/2005/8/layout/hierarchy1"/>
    <dgm:cxn modelId="{B86F6EED-5ED7-404F-AF56-4D84B5C09FC9}" type="presParOf" srcId="{8DDE6556-5A6C-4B2B-9FE5-E326AEB1D7B6}" destId="{E9AEFE2B-2172-4F5B-B28A-7E508F6E0C3E}" srcOrd="1" destOrd="0" presId="urn:microsoft.com/office/officeart/2005/8/layout/hierarchy1"/>
    <dgm:cxn modelId="{389EDA39-155A-0A46-8171-687A6CC9ED12}" type="presParOf" srcId="{36BB899D-C323-4AA0-A6EF-16839C51ED9A}" destId="{074F78E8-C26B-4981-92F7-8BFDE24AA251}"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1139AB-F97B-4133-A391-5FD881A9A895}">
      <dsp:nvSpPr>
        <dsp:cNvPr id="0" name=""/>
        <dsp:cNvSpPr/>
      </dsp:nvSpPr>
      <dsp:spPr>
        <a:xfrm>
          <a:off x="3053046" y="3061576"/>
          <a:ext cx="398545" cy="1590942"/>
        </a:xfrm>
        <a:custGeom>
          <a:avLst/>
          <a:gdLst/>
          <a:ahLst/>
          <a:cxnLst/>
          <a:rect l="0" t="0" r="0" b="0"/>
          <a:pathLst>
            <a:path>
              <a:moveTo>
                <a:pt x="398545" y="0"/>
              </a:moveTo>
              <a:lnTo>
                <a:pt x="398545" y="1590942"/>
              </a:lnTo>
              <a:lnTo>
                <a:pt x="0" y="1590942"/>
              </a:lnTo>
            </a:path>
          </a:pathLst>
        </a:custGeom>
        <a:noFill/>
        <a:ln w="6350" cap="flat" cmpd="sng" algn="ctr">
          <a:solidFill>
            <a:schemeClr val="accent6">
              <a:tint val="7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087ACC0-A28E-4CEC-BDFD-DABCBD9446FE}">
      <dsp:nvSpPr>
        <dsp:cNvPr id="0" name=""/>
        <dsp:cNvSpPr/>
      </dsp:nvSpPr>
      <dsp:spPr>
        <a:xfrm>
          <a:off x="3451591" y="3061576"/>
          <a:ext cx="464121" cy="1606035"/>
        </a:xfrm>
        <a:custGeom>
          <a:avLst/>
          <a:gdLst/>
          <a:ahLst/>
          <a:cxnLst/>
          <a:rect l="0" t="0" r="0" b="0"/>
          <a:pathLst>
            <a:path>
              <a:moveTo>
                <a:pt x="0" y="0"/>
              </a:moveTo>
              <a:lnTo>
                <a:pt x="0" y="1606035"/>
              </a:lnTo>
              <a:lnTo>
                <a:pt x="464121" y="1606035"/>
              </a:lnTo>
            </a:path>
          </a:pathLst>
        </a:custGeom>
        <a:noFill/>
        <a:ln w="6350" cap="flat" cmpd="sng" algn="ctr">
          <a:solidFill>
            <a:schemeClr val="accent6">
              <a:tint val="7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6099FC1-7C93-4C23-BD33-369FF54CD46F}">
      <dsp:nvSpPr>
        <dsp:cNvPr id="0" name=""/>
        <dsp:cNvSpPr/>
      </dsp:nvSpPr>
      <dsp:spPr>
        <a:xfrm>
          <a:off x="4549801" y="1432720"/>
          <a:ext cx="91440" cy="600563"/>
        </a:xfrm>
        <a:custGeom>
          <a:avLst/>
          <a:gdLst/>
          <a:ahLst/>
          <a:cxnLst/>
          <a:rect l="0" t="0" r="0" b="0"/>
          <a:pathLst>
            <a:path>
              <a:moveTo>
                <a:pt x="45720" y="0"/>
              </a:moveTo>
              <a:lnTo>
                <a:pt x="45720" y="600563"/>
              </a:lnTo>
            </a:path>
          </a:pathLst>
        </a:custGeom>
        <a:noFill/>
        <a:ln w="6350" cap="flat" cmpd="sng" algn="ctr">
          <a:solidFill>
            <a:schemeClr val="accent6">
              <a:tint val="9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A0C57A5-0561-4DB1-8E58-A7900F572CC5}">
      <dsp:nvSpPr>
        <dsp:cNvPr id="0" name=""/>
        <dsp:cNvSpPr/>
      </dsp:nvSpPr>
      <dsp:spPr>
        <a:xfrm>
          <a:off x="3165609" y="2807"/>
          <a:ext cx="2859825" cy="1429912"/>
        </a:xfrm>
        <a:prstGeom prst="rect">
          <a:avLst/>
        </a:prstGeom>
        <a:solidFill>
          <a:srgbClr val="4C9E8E"/>
        </a:solidFill>
        <a:ln>
          <a:solidFill>
            <a:schemeClr val="accent6">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bg1"/>
              </a:solidFill>
            </a:rPr>
            <a:t>Inspect abdomen before each feed</a:t>
          </a:r>
        </a:p>
      </dsp:txBody>
      <dsp:txXfrm>
        <a:off x="3165609" y="2807"/>
        <a:ext cx="2859825" cy="1429912"/>
      </dsp:txXfrm>
    </dsp:sp>
    <dsp:sp modelId="{BA35284E-37D7-4FFD-95E7-5BE1AA631869}">
      <dsp:nvSpPr>
        <dsp:cNvPr id="0" name=""/>
        <dsp:cNvSpPr/>
      </dsp:nvSpPr>
      <dsp:spPr>
        <a:xfrm>
          <a:off x="3165609" y="2033283"/>
          <a:ext cx="2859825" cy="1028293"/>
        </a:xfrm>
        <a:prstGeom prst="rect">
          <a:avLst/>
        </a:prstGeom>
        <a:solidFill>
          <a:srgbClr val="A4D4CB"/>
        </a:solidFill>
        <a:ln>
          <a:solidFill>
            <a:schemeClr val="accent6">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Visible distension</a:t>
          </a:r>
        </a:p>
      </dsp:txBody>
      <dsp:txXfrm>
        <a:off x="3165609" y="2033283"/>
        <a:ext cx="2859825" cy="1028293"/>
      </dsp:txXfrm>
    </dsp:sp>
    <dsp:sp modelId="{99097F9C-2264-4C98-B4C5-0CF7CDE646BE}">
      <dsp:nvSpPr>
        <dsp:cNvPr id="0" name=""/>
        <dsp:cNvSpPr/>
      </dsp:nvSpPr>
      <dsp:spPr>
        <a:xfrm>
          <a:off x="3915712" y="4156789"/>
          <a:ext cx="2859825" cy="1021644"/>
        </a:xfrm>
        <a:prstGeom prst="rect">
          <a:avLst/>
        </a:prstGeom>
        <a:solidFill>
          <a:srgbClr val="A4D4CB"/>
        </a:solidFill>
        <a:ln>
          <a:solidFill>
            <a:schemeClr val="accent6">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  Bile/ blood-stained aspirate</a:t>
          </a:r>
        </a:p>
      </dsp:txBody>
      <dsp:txXfrm>
        <a:off x="3915712" y="4156789"/>
        <a:ext cx="2859825" cy="1021644"/>
      </dsp:txXfrm>
    </dsp:sp>
    <dsp:sp modelId="{FAEDCC56-376A-4B33-AD52-4AC7D97AEE65}">
      <dsp:nvSpPr>
        <dsp:cNvPr id="0" name=""/>
        <dsp:cNvSpPr/>
      </dsp:nvSpPr>
      <dsp:spPr>
        <a:xfrm>
          <a:off x="193220" y="4133797"/>
          <a:ext cx="2859825" cy="1037444"/>
        </a:xfrm>
        <a:prstGeom prst="rect">
          <a:avLst/>
        </a:prstGeom>
        <a:solidFill>
          <a:srgbClr val="A4D4CB"/>
        </a:solidFill>
        <a:ln>
          <a:solidFill>
            <a:schemeClr val="accent6">
              <a:lumMod val="75000"/>
            </a:schemeClr>
          </a:solidFill>
        </a:ln>
        <a:effectLst/>
      </dsp:spPr>
      <dsp:style>
        <a:lnRef idx="0">
          <a:scrgbClr r="0" g="0" b="0"/>
        </a:lnRef>
        <a:fillRef idx="3">
          <a:scrgbClr r="0" g="0" b="0"/>
        </a:fillRef>
        <a:effectRef idx="2">
          <a:scrgbClr r="0" g="0" b="0"/>
        </a:effectRef>
        <a:fontRef idx="minor">
          <a:schemeClr val="lt1"/>
        </a:fontRef>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Clear but </a:t>
          </a:r>
        </a:p>
        <a:p>
          <a:pPr marL="0" lvl="0" indent="0" algn="ctr" defTabSz="1289050">
            <a:lnSpc>
              <a:spcPct val="90000"/>
            </a:lnSpc>
            <a:spcBef>
              <a:spcPct val="0"/>
            </a:spcBef>
            <a:spcAft>
              <a:spcPct val="35000"/>
            </a:spcAft>
            <a:buNone/>
          </a:pPr>
          <a:r>
            <a:rPr lang="en-US" sz="2900" kern="1200" dirty="0">
              <a:solidFill>
                <a:schemeClr val="tx1"/>
              </a:solidFill>
            </a:rPr>
            <a:t>&gt; 5 mL</a:t>
          </a:r>
        </a:p>
      </dsp:txBody>
      <dsp:txXfrm>
        <a:off x="193220" y="4133797"/>
        <a:ext cx="2859825" cy="1037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9A4AF-083E-4D6D-83B7-787010D06924}">
      <dsp:nvSpPr>
        <dsp:cNvPr id="0" name=""/>
        <dsp:cNvSpPr/>
      </dsp:nvSpPr>
      <dsp:spPr>
        <a:xfrm>
          <a:off x="2121874" y="4005279"/>
          <a:ext cx="315807" cy="934157"/>
        </a:xfrm>
        <a:custGeom>
          <a:avLst/>
          <a:gdLst/>
          <a:ahLst/>
          <a:cxnLst/>
          <a:rect l="0" t="0" r="0" b="0"/>
          <a:pathLst>
            <a:path>
              <a:moveTo>
                <a:pt x="315807" y="0"/>
              </a:moveTo>
              <a:lnTo>
                <a:pt x="0" y="934157"/>
              </a:lnTo>
            </a:path>
          </a:pathLst>
        </a:custGeom>
        <a:noFill/>
        <a:ln w="6350" cap="flat" cmpd="sng" algn="ctr">
          <a:solidFill>
            <a:schemeClr val="accent6">
              <a:tint val="5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A145262-9501-48A6-A93E-F4E160F560A7}">
      <dsp:nvSpPr>
        <dsp:cNvPr id="0" name=""/>
        <dsp:cNvSpPr/>
      </dsp:nvSpPr>
      <dsp:spPr>
        <a:xfrm>
          <a:off x="3674719" y="2524161"/>
          <a:ext cx="91440" cy="438077"/>
        </a:xfrm>
        <a:custGeom>
          <a:avLst/>
          <a:gdLst/>
          <a:ahLst/>
          <a:cxnLst/>
          <a:rect l="0" t="0" r="0" b="0"/>
          <a:pathLst>
            <a:path>
              <a:moveTo>
                <a:pt x="45720" y="0"/>
              </a:moveTo>
              <a:lnTo>
                <a:pt x="45720" y="438077"/>
              </a:lnTo>
            </a:path>
          </a:pathLst>
        </a:custGeom>
        <a:noFill/>
        <a:ln w="6350" cap="flat" cmpd="sng" algn="ctr">
          <a:solidFill>
            <a:schemeClr val="accent6">
              <a:tint val="7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B7644FB-0539-408A-A6DA-DF667323F390}">
      <dsp:nvSpPr>
        <dsp:cNvPr id="0" name=""/>
        <dsp:cNvSpPr/>
      </dsp:nvSpPr>
      <dsp:spPr>
        <a:xfrm>
          <a:off x="3632622" y="1043040"/>
          <a:ext cx="91440" cy="438079"/>
        </a:xfrm>
        <a:custGeom>
          <a:avLst/>
          <a:gdLst/>
          <a:ahLst/>
          <a:cxnLst/>
          <a:rect l="0" t="0" r="0" b="0"/>
          <a:pathLst>
            <a:path>
              <a:moveTo>
                <a:pt x="45720" y="0"/>
              </a:moveTo>
              <a:lnTo>
                <a:pt x="45720" y="219040"/>
              </a:lnTo>
              <a:lnTo>
                <a:pt x="87817" y="219040"/>
              </a:lnTo>
              <a:lnTo>
                <a:pt x="87817" y="438079"/>
              </a:lnTo>
            </a:path>
          </a:pathLst>
        </a:custGeom>
        <a:noFill/>
        <a:ln w="6350" cap="flat" cmpd="sng" algn="ctr">
          <a:solidFill>
            <a:schemeClr val="accent6">
              <a:tint val="9000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FAFE2F5-2897-4B47-B4C6-231921AB36D0}">
      <dsp:nvSpPr>
        <dsp:cNvPr id="0" name=""/>
        <dsp:cNvSpPr/>
      </dsp:nvSpPr>
      <dsp:spPr>
        <a:xfrm>
          <a:off x="2050603" y="0"/>
          <a:ext cx="3255476" cy="1043040"/>
        </a:xfrm>
        <a:prstGeom prst="rect">
          <a:avLst/>
        </a:prstGeom>
        <a:solidFill>
          <a:srgbClr val="4C9E8E"/>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100000"/>
            </a:lnSpc>
            <a:spcBef>
              <a:spcPct val="0"/>
            </a:spcBef>
            <a:spcAft>
              <a:spcPts val="0"/>
            </a:spcAft>
            <a:buNone/>
          </a:pPr>
          <a:r>
            <a:rPr lang="en-US" sz="3200" b="1" u="none" kern="1200" dirty="0">
              <a:solidFill>
                <a:schemeClr val="bg1"/>
              </a:solidFill>
            </a:rPr>
            <a:t>&gt; 5 mL aspirate</a:t>
          </a:r>
          <a:endParaRPr lang="en-IN" sz="2000" b="1" kern="1200" dirty="0">
            <a:solidFill>
              <a:schemeClr val="bg1"/>
            </a:solidFill>
          </a:endParaRPr>
        </a:p>
      </dsp:txBody>
      <dsp:txXfrm>
        <a:off x="2050603" y="0"/>
        <a:ext cx="3255476" cy="1043040"/>
      </dsp:txXfrm>
    </dsp:sp>
    <dsp:sp modelId="{2ED21117-B2B5-4796-9BA9-8A0D6BF9D87C}">
      <dsp:nvSpPr>
        <dsp:cNvPr id="0" name=""/>
        <dsp:cNvSpPr/>
      </dsp:nvSpPr>
      <dsp:spPr>
        <a:xfrm>
          <a:off x="2112112" y="1481120"/>
          <a:ext cx="3216654" cy="1043040"/>
        </a:xfrm>
        <a:prstGeom prst="rect">
          <a:avLst/>
        </a:prstGeom>
        <a:solidFill>
          <a:srgbClr val="A4D4CB"/>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IN" sz="2800" b="0" kern="1200" dirty="0">
              <a:solidFill>
                <a:schemeClr val="tx1"/>
              </a:solidFill>
            </a:rPr>
            <a:t>Withhold 1 or 2 feeds</a:t>
          </a:r>
        </a:p>
      </dsp:txBody>
      <dsp:txXfrm>
        <a:off x="2112112" y="1481120"/>
        <a:ext cx="3216654" cy="1043040"/>
      </dsp:txXfrm>
    </dsp:sp>
    <dsp:sp modelId="{E1ABAF55-2F06-49AB-BA33-6CEF858BD85D}">
      <dsp:nvSpPr>
        <dsp:cNvPr id="0" name=""/>
        <dsp:cNvSpPr/>
      </dsp:nvSpPr>
      <dsp:spPr>
        <a:xfrm>
          <a:off x="2116993" y="2962238"/>
          <a:ext cx="3206892" cy="1043040"/>
        </a:xfrm>
        <a:prstGeom prst="rect">
          <a:avLst/>
        </a:prstGeom>
        <a:solidFill>
          <a:srgbClr val="A4D4CB">
            <a:alpha val="60000"/>
          </a:srgb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rPr>
            <a:t>Reassess: </a:t>
          </a:r>
        </a:p>
        <a:p>
          <a:pPr marL="0" lvl="0" indent="0" algn="ctr" defTabSz="1066800">
            <a:lnSpc>
              <a:spcPct val="90000"/>
            </a:lnSpc>
            <a:spcBef>
              <a:spcPct val="0"/>
            </a:spcBef>
            <a:spcAft>
              <a:spcPct val="35000"/>
            </a:spcAft>
            <a:buNone/>
          </a:pPr>
          <a:r>
            <a:rPr lang="en-US" sz="2000" kern="1200" dirty="0">
              <a:solidFill>
                <a:schemeClr val="tx1"/>
              </a:solidFill>
            </a:rPr>
            <a:t>Abdominal examination</a:t>
          </a:r>
        </a:p>
      </dsp:txBody>
      <dsp:txXfrm>
        <a:off x="2116993" y="2962238"/>
        <a:ext cx="3206892" cy="1043040"/>
      </dsp:txXfrm>
    </dsp:sp>
    <dsp:sp modelId="{BC156592-4068-4B70-9C85-D00994EC27F2}">
      <dsp:nvSpPr>
        <dsp:cNvPr id="0" name=""/>
        <dsp:cNvSpPr/>
      </dsp:nvSpPr>
      <dsp:spPr>
        <a:xfrm>
          <a:off x="2121874" y="4417917"/>
          <a:ext cx="3294382" cy="1043040"/>
        </a:xfrm>
        <a:prstGeom prst="rect">
          <a:avLst/>
        </a:prstGeom>
        <a:solidFill>
          <a:srgbClr val="A4D4CB">
            <a:alpha val="50000"/>
          </a:srgb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No distension: </a:t>
          </a:r>
        </a:p>
        <a:p>
          <a:pPr marL="0" lvl="0" indent="0" algn="ctr" defTabSz="933450">
            <a:lnSpc>
              <a:spcPct val="90000"/>
            </a:lnSpc>
            <a:spcBef>
              <a:spcPct val="0"/>
            </a:spcBef>
            <a:spcAft>
              <a:spcPct val="35000"/>
            </a:spcAft>
            <a:buNone/>
          </a:pPr>
          <a:r>
            <a:rPr lang="en-US" sz="2400" b="0" kern="1200" dirty="0">
              <a:solidFill>
                <a:schemeClr val="tx1"/>
              </a:solidFill>
            </a:rPr>
            <a:t>Restart feeds</a:t>
          </a:r>
        </a:p>
      </dsp:txBody>
      <dsp:txXfrm>
        <a:off x="2121874" y="4417917"/>
        <a:ext cx="3294382" cy="10430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61891-0B1E-485B-A74D-64A0D3FB33EA}">
      <dsp:nvSpPr>
        <dsp:cNvPr id="0" name=""/>
        <dsp:cNvSpPr/>
      </dsp:nvSpPr>
      <dsp:spPr>
        <a:xfrm>
          <a:off x="3707011" y="1035812"/>
          <a:ext cx="91440" cy="677643"/>
        </a:xfrm>
        <a:custGeom>
          <a:avLst/>
          <a:gdLst/>
          <a:ahLst/>
          <a:cxnLst/>
          <a:rect l="0" t="0" r="0" b="0"/>
          <a:pathLst>
            <a:path>
              <a:moveTo>
                <a:pt x="45720" y="0"/>
              </a:moveTo>
              <a:lnTo>
                <a:pt x="45720" y="677643"/>
              </a:lnTo>
            </a:path>
          </a:pathLst>
        </a:custGeom>
        <a:noFill/>
        <a:ln w="12700" cap="flat" cmpd="sng" algn="ctr">
          <a:solidFill>
            <a:schemeClr val="accent6">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C390DD9-B88C-45E1-A574-ADD686D65683}">
      <dsp:nvSpPr>
        <dsp:cNvPr id="0" name=""/>
        <dsp:cNvSpPr/>
      </dsp:nvSpPr>
      <dsp:spPr>
        <a:xfrm>
          <a:off x="739558" y="-343951"/>
          <a:ext cx="6026344" cy="137976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AF44892E-B8F8-4DD2-896C-89D94EE6399B}">
      <dsp:nvSpPr>
        <dsp:cNvPr id="0" name=""/>
        <dsp:cNvSpPr/>
      </dsp:nvSpPr>
      <dsp:spPr>
        <a:xfrm>
          <a:off x="1101613" y="0"/>
          <a:ext cx="6026344" cy="1379764"/>
        </a:xfrm>
        <a:prstGeom prst="roundRect">
          <a:avLst>
            <a:gd name="adj" fmla="val 10000"/>
          </a:avLst>
        </a:prstGeom>
        <a:solidFill>
          <a:srgbClr val="A4D4CB">
            <a:alpha val="90000"/>
          </a:srgb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IN" sz="2800" b="0" kern="1200" dirty="0">
              <a:solidFill>
                <a:schemeClr val="tx1"/>
              </a:solidFill>
            </a:rPr>
            <a:t>Bile or blood-stained aspirate/ vomiting</a:t>
          </a:r>
          <a:endParaRPr lang="en-IN" sz="1900" b="0" kern="1200" dirty="0">
            <a:solidFill>
              <a:schemeClr val="tx1"/>
            </a:solidFill>
          </a:endParaRPr>
        </a:p>
      </dsp:txBody>
      <dsp:txXfrm>
        <a:off x="1142025" y="40412"/>
        <a:ext cx="5945520" cy="1298940"/>
      </dsp:txXfrm>
    </dsp:sp>
    <dsp:sp modelId="{EBAEC6C0-067A-40DD-8EE7-24A39794BCEE}">
      <dsp:nvSpPr>
        <dsp:cNvPr id="0" name=""/>
        <dsp:cNvSpPr/>
      </dsp:nvSpPr>
      <dsp:spPr>
        <a:xfrm>
          <a:off x="1011235" y="1713456"/>
          <a:ext cx="5482991" cy="1363376"/>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sp>
    <dsp:sp modelId="{E9AEFE2B-2172-4F5B-B28A-7E508F6E0C3E}">
      <dsp:nvSpPr>
        <dsp:cNvPr id="0" name=""/>
        <dsp:cNvSpPr/>
      </dsp:nvSpPr>
      <dsp:spPr>
        <a:xfrm>
          <a:off x="1373289" y="2057407"/>
          <a:ext cx="5482991" cy="1363376"/>
        </a:xfrm>
        <a:prstGeom prst="roundRect">
          <a:avLst>
            <a:gd name="adj" fmla="val 10000"/>
          </a:avLst>
        </a:prstGeom>
        <a:solidFill>
          <a:srgbClr val="A4D4CB">
            <a:alpha val="90000"/>
          </a:srgbClr>
        </a:solidFill>
        <a:ln w="6350" cap="flat" cmpd="sng" algn="ctr">
          <a:solidFill>
            <a:schemeClr val="accent6">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ts val="0"/>
            </a:spcAft>
            <a:buNone/>
          </a:pPr>
          <a:r>
            <a:rPr lang="en-US" sz="2800" b="0" kern="1200" dirty="0"/>
            <a:t>Withhold feeds for 24-48 hour; </a:t>
          </a:r>
        </a:p>
        <a:p>
          <a:pPr marL="0" lvl="0" indent="0" algn="ctr" defTabSz="1244600">
            <a:lnSpc>
              <a:spcPct val="90000"/>
            </a:lnSpc>
            <a:spcBef>
              <a:spcPct val="0"/>
            </a:spcBef>
            <a:spcAft>
              <a:spcPts val="0"/>
            </a:spcAft>
            <a:buNone/>
          </a:pPr>
          <a:r>
            <a:rPr lang="en-US" sz="2800" b="0" kern="1200" dirty="0"/>
            <a:t>evaluate for local &amp; systemic causes</a:t>
          </a:r>
          <a:endParaRPr lang="en-IN" sz="2800" b="0" kern="1200" dirty="0"/>
        </a:p>
      </dsp:txBody>
      <dsp:txXfrm>
        <a:off x="1413221" y="2097339"/>
        <a:ext cx="5403127" cy="128351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3228B79-ACC0-224A-A3A0-AF4B879DC5CC}" type="datetimeFigureOut">
              <a:rPr lang="en-US" smtClean="0"/>
              <a:pPr/>
              <a:t>9/22/2017</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3F410A6-53A4-E64D-9DB4-133F3D73D878}" type="slidenum">
              <a:rPr lang="en-US" smtClean="0"/>
              <a:pPr/>
              <a:t>‹#›</a:t>
            </a:fld>
            <a:endParaRPr lang="en-US" dirty="0"/>
          </a:p>
        </p:txBody>
      </p:sp>
    </p:spTree>
    <p:extLst>
      <p:ext uri="{BB962C8B-B14F-4D97-AF65-F5344CB8AC3E}">
        <p14:creationId xmlns:p14="http://schemas.microsoft.com/office/powerpoint/2010/main" xmlns="" val="173718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D445C4-2FB7-E44D-9B32-68AFD50FAADB}" type="datetimeFigureOut">
              <a:rPr lang="en-US" smtClean="0"/>
              <a:pPr/>
              <a:t>9/22/2017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7510437-6DB5-E048-8544-7A7AF4EE0328}" type="slidenum">
              <a:rPr lang="en-US" smtClean="0"/>
              <a:pPr/>
              <a:t>‹#›</a:t>
            </a:fld>
            <a:endParaRPr lang="en-US" dirty="0"/>
          </a:p>
        </p:txBody>
      </p:sp>
    </p:spTree>
    <p:extLst>
      <p:ext uri="{BB962C8B-B14F-4D97-AF65-F5344CB8AC3E}">
        <p14:creationId xmlns:p14="http://schemas.microsoft.com/office/powerpoint/2010/main" xmlns="" val="389357214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webinar, we shall learn how to feed and how to monitor for feed</a:t>
            </a:r>
            <a:r>
              <a:rPr lang="en-US" baseline="0" dirty="0"/>
              <a:t> intolerance in LBW infants</a:t>
            </a:r>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1</a:t>
            </a:fld>
            <a:endParaRPr lang="en-US" dirty="0"/>
          </a:p>
        </p:txBody>
      </p:sp>
    </p:spTree>
    <p:extLst>
      <p:ext uri="{BB962C8B-B14F-4D97-AF65-F5344CB8AC3E}">
        <p14:creationId xmlns:p14="http://schemas.microsoft.com/office/powerpoint/2010/main" xmlns="" val="1833907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preferred initial feeding</a:t>
            </a:r>
            <a:r>
              <a:rPr lang="en-US" baseline="0" dirty="0"/>
              <a:t> method is usually decided by the feeding skills of the infant. Roughly, the feeding skills correlate with the gestation and birth weight.</a:t>
            </a:r>
          </a:p>
          <a:p>
            <a:pPr marL="0" marR="0" indent="0" algn="l" defTabSz="457200" rtl="0" eaLnBrk="1" fontAlgn="t" latinLnBrk="0" hangingPunct="1">
              <a:lnSpc>
                <a:spcPct val="100000"/>
              </a:lnSpc>
              <a:spcBef>
                <a:spcPts val="0"/>
              </a:spcBef>
              <a:spcAft>
                <a:spcPts val="0"/>
              </a:spcAft>
              <a:buClrTx/>
              <a:buSzTx/>
              <a:buFontTx/>
              <a:buNone/>
              <a:tabLst/>
              <a:defRPr/>
            </a:pPr>
            <a:r>
              <a:rPr lang="en-US" baseline="0" dirty="0"/>
              <a:t>As a rule of thumb, any baby with birth weight </a:t>
            </a:r>
            <a:r>
              <a:rPr lang="mr-IN" sz="1200" b="0" i="0" u="none" strike="noStrike" kern="1200" dirty="0">
                <a:solidFill>
                  <a:schemeClr val="tx1"/>
                </a:solidFill>
                <a:effectLst/>
                <a:latin typeface="+mn-lt"/>
                <a:ea typeface="+mn-ea"/>
                <a:cs typeface="+mn-cs"/>
              </a:rPr>
              <a:t>&lt;1200 </a:t>
            </a:r>
            <a:r>
              <a:rPr lang="mr-IN" sz="1200" b="0" i="0" u="none" strike="noStrike" kern="1200" dirty="0" err="1">
                <a:solidFill>
                  <a:schemeClr val="tx1"/>
                </a:solidFill>
                <a:effectLst/>
                <a:latin typeface="+mn-lt"/>
                <a:ea typeface="+mn-ea"/>
                <a:cs typeface="+mn-cs"/>
              </a:rPr>
              <a:t>g</a:t>
            </a:r>
            <a:r>
              <a:rPr lang="mr-IN" sz="1200" b="0" i="0" u="none" strike="noStrike" kern="1200" dirty="0">
                <a:solidFill>
                  <a:schemeClr val="tx1"/>
                </a:solidFill>
                <a:effectLst/>
                <a:latin typeface="+mn-lt"/>
                <a:ea typeface="+mn-ea"/>
                <a:cs typeface="+mn-cs"/>
              </a:rPr>
              <a:t> </a:t>
            </a:r>
            <a:r>
              <a:rPr lang="en-US" sz="1200" b="0" i="0" u="none" strike="noStrike" kern="1200" dirty="0">
                <a:solidFill>
                  <a:schemeClr val="tx1"/>
                </a:solidFill>
                <a:effectLst/>
                <a:latin typeface="+mn-lt"/>
                <a:ea typeface="+mn-ea"/>
                <a:cs typeface="+mn-cs"/>
              </a:rPr>
              <a:t>is started</a:t>
            </a:r>
            <a:r>
              <a:rPr lang="en-US" sz="1200" b="0" i="0" u="none" strike="noStrike" kern="1200" baseline="0" dirty="0">
                <a:solidFill>
                  <a:schemeClr val="tx1"/>
                </a:solidFill>
                <a:effectLst/>
                <a:latin typeface="+mn-lt"/>
                <a:ea typeface="+mn-ea"/>
                <a:cs typeface="+mn-cs"/>
              </a:rPr>
              <a:t> on </a:t>
            </a:r>
            <a:r>
              <a:rPr lang="en-US" sz="1200" b="1" dirty="0">
                <a:solidFill>
                  <a:schemeClr val="accent1"/>
                </a:solidFill>
              </a:rPr>
              <a:t>Intra-gastric</a:t>
            </a:r>
            <a:r>
              <a:rPr lang="en-US" sz="1200" b="1" baseline="0" dirty="0">
                <a:solidFill>
                  <a:schemeClr val="accent1"/>
                </a:solidFill>
              </a:rPr>
              <a:t> tube </a:t>
            </a:r>
            <a:r>
              <a:rPr lang="en-US" sz="1200" b="1" dirty="0">
                <a:solidFill>
                  <a:schemeClr val="accent1"/>
                </a:solidFill>
              </a:rPr>
              <a:t>feeding </a:t>
            </a:r>
            <a:r>
              <a:rPr lang="en-US" sz="1200" b="0" dirty="0">
                <a:solidFill>
                  <a:schemeClr val="accent1"/>
                </a:solidFill>
              </a:rPr>
              <a:t>initially. Babies weighing</a:t>
            </a:r>
            <a:r>
              <a:rPr lang="en-US" sz="1200" b="0" baseline="0" dirty="0">
                <a:solidFill>
                  <a:schemeClr val="accent1"/>
                </a:solidFill>
              </a:rPr>
              <a:t> between 1200 and 1800 g are started on spoon or </a:t>
            </a:r>
            <a:r>
              <a:rPr lang="en-US" sz="1200" b="0" i="1" baseline="0" dirty="0">
                <a:solidFill>
                  <a:schemeClr val="accent1"/>
                </a:solidFill>
              </a:rPr>
              <a:t>paladai </a:t>
            </a:r>
            <a:r>
              <a:rPr lang="en-US" sz="1200" b="0" i="0" baseline="0" dirty="0">
                <a:solidFill>
                  <a:schemeClr val="accent1"/>
                </a:solidFill>
              </a:rPr>
              <a:t>feeds while those weighing &gt;1800 g are given direct breastfeeding.  </a:t>
            </a:r>
            <a:endParaRPr lang="en-US" sz="1200" b="0" dirty="0">
              <a:solidFill>
                <a:schemeClr val="accent1"/>
              </a:solidFill>
              <a:latin typeface="+mn-lt"/>
              <a:ea typeface="Calibri"/>
              <a:cs typeface="Times New Roman"/>
            </a:endParaRPr>
          </a:p>
        </p:txBody>
      </p:sp>
      <p:sp>
        <p:nvSpPr>
          <p:cNvPr id="4" name="Slide Number Placeholder 3"/>
          <p:cNvSpPr>
            <a:spLocks noGrp="1"/>
          </p:cNvSpPr>
          <p:nvPr>
            <p:ph type="sldNum" sz="quarter" idx="10"/>
          </p:nvPr>
        </p:nvSpPr>
        <p:spPr/>
        <p:txBody>
          <a:bodyPr/>
          <a:lstStyle/>
          <a:p>
            <a:fld id="{F7510437-6DB5-E048-8544-7A7AF4EE0328}" type="slidenum">
              <a:rPr lang="en-US" smtClean="0"/>
              <a:pPr/>
              <a:t>2</a:t>
            </a:fld>
            <a:endParaRPr lang="en-US" dirty="0"/>
          </a:p>
        </p:txBody>
      </p:sp>
    </p:spTree>
    <p:extLst>
      <p:ext uri="{BB962C8B-B14F-4D97-AF65-F5344CB8AC3E}">
        <p14:creationId xmlns:p14="http://schemas.microsoft.com/office/powerpoint/2010/main" xmlns="" val="316294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a:t>All LBW infants should ideally be on direct breastfeeding by the time of discharge from the hospital, irrespective of the initial feeding method.</a:t>
            </a:r>
            <a:r>
              <a:rPr lang="en-US" baseline="0" dirty="0"/>
              <a:t> </a:t>
            </a:r>
          </a:p>
          <a:p>
            <a:pPr eaLnBrk="1" hangingPunct="1">
              <a:spcBef>
                <a:spcPct val="0"/>
              </a:spcBef>
            </a:pPr>
            <a:r>
              <a:rPr lang="en-US" baseline="0" dirty="0"/>
              <a:t>They have to be assessed periodically to check if they are ready to accept BF. </a:t>
            </a:r>
          </a:p>
          <a:p>
            <a:pPr marL="0" marR="0" indent="0" algn="l" defTabSz="457200" rtl="0" eaLnBrk="1" fontAlgn="auto" latinLnBrk="0" hangingPunct="1">
              <a:lnSpc>
                <a:spcPct val="100000"/>
              </a:lnSpc>
              <a:spcBef>
                <a:spcPct val="0"/>
              </a:spcBef>
              <a:spcAft>
                <a:spcPts val="0"/>
              </a:spcAft>
              <a:buClrTx/>
              <a:buSzTx/>
              <a:buFontTx/>
              <a:buNone/>
              <a:tabLst/>
              <a:defRPr/>
            </a:pPr>
            <a:r>
              <a:rPr lang="en-US" baseline="0" dirty="0"/>
              <a:t>For babies on </a:t>
            </a:r>
            <a:r>
              <a:rPr lang="en-US" b="1" dirty="0">
                <a:solidFill>
                  <a:srgbClr val="CC0000"/>
                </a:solidFill>
                <a:latin typeface="Comic Sans MS" pitchFamily="66" charset="0"/>
                <a:cs typeface="Arial" pitchFamily="34" charset="0"/>
              </a:rPr>
              <a:t>Intra-gastric tube feeds, </a:t>
            </a:r>
            <a:r>
              <a:rPr lang="en-US" b="0" dirty="0">
                <a:solidFill>
                  <a:srgbClr val="CC0000"/>
                </a:solidFill>
                <a:latin typeface="Comic Sans MS" pitchFamily="66" charset="0"/>
                <a:cs typeface="Arial" pitchFamily="34" charset="0"/>
              </a:rPr>
              <a:t>the</a:t>
            </a:r>
            <a:r>
              <a:rPr lang="en-US" b="1" dirty="0">
                <a:solidFill>
                  <a:srgbClr val="CC0000"/>
                </a:solidFill>
                <a:latin typeface="Comic Sans MS" pitchFamily="66" charset="0"/>
                <a:cs typeface="Arial" pitchFamily="34" charset="0"/>
              </a:rPr>
              <a:t> feeding readiness </a:t>
            </a:r>
            <a:r>
              <a:rPr lang="en-US" b="0" dirty="0">
                <a:solidFill>
                  <a:srgbClr val="CC0000"/>
                </a:solidFill>
                <a:latin typeface="Comic Sans MS" pitchFamily="66" charset="0"/>
                <a:cs typeface="Arial" pitchFamily="34" charset="0"/>
              </a:rPr>
              <a:t>has</a:t>
            </a:r>
            <a:r>
              <a:rPr lang="en-US" b="0" baseline="0" dirty="0">
                <a:solidFill>
                  <a:srgbClr val="CC0000"/>
                </a:solidFill>
                <a:latin typeface="Comic Sans MS" pitchFamily="66" charset="0"/>
                <a:cs typeface="Arial" pitchFamily="34" charset="0"/>
              </a:rPr>
              <a:t> to be assessed on a daily basis. If ready, they have to be offered small feeds by spoon or paladai. </a:t>
            </a:r>
          </a:p>
          <a:p>
            <a:pPr marL="0" marR="0" indent="0" algn="l" defTabSz="457200" rtl="0" eaLnBrk="1" fontAlgn="auto" latinLnBrk="0" hangingPunct="1">
              <a:lnSpc>
                <a:spcPct val="100000"/>
              </a:lnSpc>
              <a:spcBef>
                <a:spcPct val="0"/>
              </a:spcBef>
              <a:spcAft>
                <a:spcPts val="0"/>
              </a:spcAft>
              <a:buClrTx/>
              <a:buSzTx/>
              <a:buFontTx/>
              <a:buNone/>
              <a:tabLst/>
              <a:defRPr/>
            </a:pPr>
            <a:r>
              <a:rPr lang="en-US" b="0" baseline="0" dirty="0">
                <a:solidFill>
                  <a:srgbClr val="CC0000"/>
                </a:solidFill>
                <a:latin typeface="Comic Sans MS" pitchFamily="66" charset="0"/>
                <a:cs typeface="Arial" pitchFamily="34" charset="0"/>
              </a:rPr>
              <a:t>If they accept well, the amount given by spoon can be slowly increased to reach full </a:t>
            </a:r>
            <a:r>
              <a:rPr lang="en-US" b="0" i="1" baseline="0" dirty="0">
                <a:solidFill>
                  <a:srgbClr val="CC0000"/>
                </a:solidFill>
                <a:latin typeface="Comic Sans MS" pitchFamily="66" charset="0"/>
                <a:cs typeface="Arial" pitchFamily="34" charset="0"/>
              </a:rPr>
              <a:t>paladai</a:t>
            </a:r>
            <a:r>
              <a:rPr lang="en-US" b="0" baseline="0" dirty="0">
                <a:solidFill>
                  <a:srgbClr val="CC0000"/>
                </a:solidFill>
                <a:latin typeface="Comic Sans MS" pitchFamily="66" charset="0"/>
                <a:cs typeface="Arial" pitchFamily="34" charset="0"/>
              </a:rPr>
              <a:t> feeds. </a:t>
            </a:r>
          </a:p>
          <a:p>
            <a:pPr marL="0" marR="0" indent="0" algn="l" defTabSz="457200" rtl="0" eaLnBrk="1" fontAlgn="auto" latinLnBrk="0" hangingPunct="1">
              <a:lnSpc>
                <a:spcPct val="100000"/>
              </a:lnSpc>
              <a:spcBef>
                <a:spcPct val="0"/>
              </a:spcBef>
              <a:spcAft>
                <a:spcPts val="0"/>
              </a:spcAft>
              <a:buClrTx/>
              <a:buSzTx/>
              <a:buFontTx/>
              <a:buNone/>
              <a:tabLst/>
              <a:defRPr/>
            </a:pPr>
            <a:r>
              <a:rPr lang="en-US" b="0" baseline="0" dirty="0">
                <a:solidFill>
                  <a:srgbClr val="CC0000"/>
                </a:solidFill>
                <a:latin typeface="Comic Sans MS" pitchFamily="66" charset="0"/>
                <a:cs typeface="Arial" pitchFamily="34" charset="0"/>
              </a:rPr>
              <a:t>Babies on full </a:t>
            </a:r>
            <a:r>
              <a:rPr lang="en-US" b="0" i="1" baseline="0" dirty="0">
                <a:solidFill>
                  <a:srgbClr val="CC0000"/>
                </a:solidFill>
                <a:latin typeface="Comic Sans MS" pitchFamily="66" charset="0"/>
                <a:cs typeface="Arial" pitchFamily="34" charset="0"/>
              </a:rPr>
              <a:t>paladai</a:t>
            </a:r>
            <a:r>
              <a:rPr lang="en-US" b="0" baseline="0" dirty="0">
                <a:solidFill>
                  <a:srgbClr val="CC0000"/>
                </a:solidFill>
                <a:latin typeface="Comic Sans MS" pitchFamily="66" charset="0"/>
                <a:cs typeface="Arial" pitchFamily="34" charset="0"/>
              </a:rPr>
              <a:t> feeds should be put to breast daily. They should be assessed for effective sucking at the breast. If they are able to suckle effectively for adequate time, they can be given direct breastfeeding. </a:t>
            </a:r>
            <a:endParaRPr lang="en-US" b="1" dirty="0">
              <a:solidFill>
                <a:srgbClr val="CC0000"/>
              </a:solidFill>
              <a:latin typeface="Comic Sans MS" pitchFamily="66" charset="0"/>
              <a:cs typeface="Arial" pitchFamily="34" charset="0"/>
            </a:endParaRPr>
          </a:p>
          <a:p>
            <a:pPr eaLnBrk="1" hangingPunct="1">
              <a:spcBef>
                <a:spcPct val="0"/>
              </a:spcBef>
            </a:pPr>
            <a:endParaRPr lang="en-US" dirty="0"/>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defTabSz="1566863" fontAlgn="base">
              <a:spcBef>
                <a:spcPct val="0"/>
              </a:spcBef>
              <a:spcAft>
                <a:spcPct val="0"/>
              </a:spcAft>
              <a:defRPr/>
            </a:pPr>
            <a:fld id="{FBC23992-FC62-4164-B3F4-C43B9DFD8C2A}" type="slidenum">
              <a:rPr lang="en-US" smtClean="0"/>
              <a:pPr defTabSz="1566863" fontAlgn="base">
                <a:spcBef>
                  <a:spcPct val="0"/>
                </a:spcBef>
                <a:spcAft>
                  <a:spcPct val="0"/>
                </a:spcAft>
                <a:defRPr/>
              </a:pPr>
              <a:t>3</a:t>
            </a:fld>
            <a:endParaRPr lang="en-US" dirty="0"/>
          </a:p>
        </p:txBody>
      </p:sp>
    </p:spTree>
    <p:extLst>
      <p:ext uri="{BB962C8B-B14F-4D97-AF65-F5344CB8AC3E}">
        <p14:creationId xmlns:p14="http://schemas.microsoft.com/office/powerpoint/2010/main" xmlns="" val="10661208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Babies on any of the modes of feeding </a:t>
            </a:r>
            <a:r>
              <a:rPr lang="mr-IN" dirty="0"/>
              <a:t>–</a:t>
            </a:r>
            <a:r>
              <a:rPr lang="en-US" dirty="0"/>
              <a:t> including intra-gastric tube feeding </a:t>
            </a:r>
            <a:r>
              <a:rPr lang="mr-IN" dirty="0"/>
              <a:t>–</a:t>
            </a:r>
            <a:r>
              <a:rPr lang="en-US" baseline="0" dirty="0"/>
              <a:t> should be assessed for a</a:t>
            </a:r>
            <a:r>
              <a:rPr lang="en-US" dirty="0"/>
              <a:t>dequacy of feeding on a regular basis. </a:t>
            </a:r>
          </a:p>
          <a:p>
            <a:pPr marL="0" marR="0" indent="0">
              <a:lnSpc>
                <a:spcPct val="115000"/>
              </a:lnSpc>
              <a:spcBef>
                <a:spcPts val="0"/>
              </a:spcBef>
              <a:spcAft>
                <a:spcPts val="0"/>
              </a:spcAft>
              <a:buFont typeface="Arial" charset="0"/>
              <a:buNone/>
            </a:pPr>
            <a:r>
              <a:rPr lang="en-US" dirty="0"/>
              <a:t>If the baby</a:t>
            </a:r>
            <a:r>
              <a:rPr lang="en-US" baseline="0" dirty="0"/>
              <a:t> is on spoon/paladai feeds, adequacy is indicated by the following: </a:t>
            </a:r>
          </a:p>
          <a:p>
            <a:pPr marL="342900" marR="0" indent="-342900">
              <a:lnSpc>
                <a:spcPct val="115000"/>
              </a:lnSpc>
              <a:spcBef>
                <a:spcPts val="0"/>
              </a:spcBef>
              <a:spcAft>
                <a:spcPts val="0"/>
              </a:spcAft>
              <a:buFont typeface="Arial" charset="0"/>
              <a:buChar char="•"/>
            </a:pPr>
            <a:r>
              <a:rPr lang="en-US" sz="1200" b="1" baseline="0" dirty="0">
                <a:solidFill>
                  <a:schemeClr val="accent1"/>
                </a:solidFill>
                <a:latin typeface="+mn-lt"/>
              </a:rPr>
              <a:t>Baby swallows</a:t>
            </a:r>
            <a:r>
              <a:rPr lang="en-US" sz="1200" b="0" baseline="0" dirty="0">
                <a:latin typeface="+mn-lt"/>
              </a:rPr>
              <a:t> milk </a:t>
            </a:r>
            <a:r>
              <a:rPr lang="en-US" sz="1200" b="1" baseline="0" dirty="0">
                <a:solidFill>
                  <a:schemeClr val="accent1"/>
                </a:solidFill>
                <a:latin typeface="+mn-lt"/>
              </a:rPr>
              <a:t>WITHOUT coughing or spluttering and </a:t>
            </a:r>
          </a:p>
          <a:p>
            <a:pPr marL="342900" marR="0" indent="-342900">
              <a:lnSpc>
                <a:spcPct val="115000"/>
              </a:lnSpc>
              <a:spcBef>
                <a:spcPts val="0"/>
              </a:spcBef>
              <a:spcAft>
                <a:spcPts val="0"/>
              </a:spcAft>
              <a:buFont typeface="Arial" charset="0"/>
              <a:buChar char="•"/>
            </a:pPr>
            <a:r>
              <a:rPr lang="en-US" sz="1200" b="0" kern="1200" baseline="0" dirty="0">
                <a:solidFill>
                  <a:schemeClr val="dk1"/>
                </a:solidFill>
                <a:latin typeface="+mn-lt"/>
                <a:ea typeface="+mn-ea"/>
                <a:cs typeface="+mn-cs"/>
              </a:rPr>
              <a:t>Baby accepts</a:t>
            </a:r>
            <a:r>
              <a:rPr lang="en-US" sz="1200" b="1" baseline="0" dirty="0">
                <a:solidFill>
                  <a:schemeClr val="accent1"/>
                </a:solidFill>
                <a:latin typeface="+mn-lt"/>
                <a:ea typeface="Calibri"/>
                <a:cs typeface="Times New Roman"/>
              </a:rPr>
              <a:t> required amount of milk </a:t>
            </a:r>
          </a:p>
          <a:p>
            <a:pPr marL="0" marR="0" indent="0">
              <a:lnSpc>
                <a:spcPct val="115000"/>
              </a:lnSpc>
              <a:spcBef>
                <a:spcPts val="0"/>
              </a:spcBef>
              <a:spcAft>
                <a:spcPts val="0"/>
              </a:spcAft>
              <a:buFont typeface="Arial" charset="0"/>
              <a:buNone/>
            </a:pPr>
            <a:r>
              <a:rPr lang="en-US" sz="1200" b="0" baseline="0" dirty="0">
                <a:solidFill>
                  <a:schemeClr val="accent1"/>
                </a:solidFill>
                <a:latin typeface="+mn-lt"/>
                <a:ea typeface="Calibri"/>
                <a:cs typeface="Times New Roman"/>
              </a:rPr>
              <a:t>Babies on breastfeeding are said to be feeding adequately if:  </a:t>
            </a:r>
          </a:p>
          <a:p>
            <a:pPr marL="342900" marR="0" indent="-342900">
              <a:lnSpc>
                <a:spcPct val="115000"/>
              </a:lnSpc>
              <a:spcBef>
                <a:spcPts val="0"/>
              </a:spcBef>
              <a:spcAft>
                <a:spcPts val="0"/>
              </a:spcAft>
              <a:buFont typeface="Arial" charset="0"/>
              <a:buChar char="•"/>
            </a:pPr>
            <a:r>
              <a:rPr lang="en-US" sz="1200" b="0" kern="1200" baseline="0" dirty="0">
                <a:solidFill>
                  <a:schemeClr val="accent1"/>
                </a:solidFill>
                <a:latin typeface="+mn-lt"/>
                <a:ea typeface="Calibri"/>
                <a:cs typeface="Times New Roman"/>
              </a:rPr>
              <a:t>They are able to</a:t>
            </a:r>
            <a:r>
              <a:rPr lang="en-US" sz="1200" b="1" kern="1200" baseline="0" dirty="0">
                <a:solidFill>
                  <a:schemeClr val="accent1"/>
                </a:solidFill>
                <a:latin typeface="+mn-lt"/>
                <a:ea typeface="Calibri"/>
                <a:cs typeface="Times New Roman"/>
              </a:rPr>
              <a:t> att</a:t>
            </a:r>
            <a:r>
              <a:rPr lang="en-US" sz="1200" b="1" i="0" kern="1200" dirty="0">
                <a:solidFill>
                  <a:schemeClr val="accent1"/>
                </a:solidFill>
                <a:latin typeface="+mn-lt"/>
                <a:ea typeface="+mn-ea"/>
                <a:cs typeface="+mn-cs"/>
              </a:rPr>
              <a:t>ach</a:t>
            </a:r>
            <a:r>
              <a:rPr lang="en-US" sz="1200" b="1" i="0" kern="1200" baseline="0" dirty="0">
                <a:solidFill>
                  <a:schemeClr val="accent1"/>
                </a:solidFill>
                <a:latin typeface="+mn-lt"/>
                <a:ea typeface="+mn-ea"/>
                <a:cs typeface="+mn-cs"/>
              </a:rPr>
              <a:t> </a:t>
            </a:r>
            <a:r>
              <a:rPr lang="en-US" sz="1200" i="0" kern="1200" dirty="0">
                <a:solidFill>
                  <a:schemeClr val="dk1"/>
                </a:solidFill>
                <a:latin typeface="+mn-lt"/>
                <a:ea typeface="+mn-ea"/>
                <a:cs typeface="+mn-cs"/>
              </a:rPr>
              <a:t>well and </a:t>
            </a:r>
            <a:r>
              <a:rPr lang="en-US" sz="1200" b="1" i="0" kern="1200" dirty="0">
                <a:solidFill>
                  <a:schemeClr val="accent1"/>
                </a:solidFill>
                <a:latin typeface="+mn-lt"/>
                <a:ea typeface="+mn-ea"/>
                <a:cs typeface="+mn-cs"/>
              </a:rPr>
              <a:t>suckle </a:t>
            </a:r>
            <a:r>
              <a:rPr lang="en-US" sz="1200" i="0" kern="1200" dirty="0">
                <a:solidFill>
                  <a:schemeClr val="dk1"/>
                </a:solidFill>
                <a:latin typeface="+mn-lt"/>
                <a:ea typeface="+mn-ea"/>
                <a:cs typeface="+mn-cs"/>
              </a:rPr>
              <a:t>effectively; and </a:t>
            </a:r>
            <a:endParaRPr lang="en-US" sz="1200" i="0" kern="1200" baseline="0" dirty="0">
              <a:solidFill>
                <a:schemeClr val="dk1"/>
              </a:solidFill>
              <a:latin typeface="+mn-lt"/>
              <a:ea typeface="+mn-ea"/>
              <a:cs typeface="+mn-cs"/>
            </a:endParaRPr>
          </a:p>
          <a:p>
            <a:pPr marL="342900" marR="0" indent="-342900">
              <a:lnSpc>
                <a:spcPct val="115000"/>
              </a:lnSpc>
              <a:spcBef>
                <a:spcPts val="0"/>
              </a:spcBef>
              <a:spcAft>
                <a:spcPts val="0"/>
              </a:spcAft>
              <a:buFont typeface="Arial" charset="0"/>
              <a:buChar char="•"/>
            </a:pPr>
            <a:r>
              <a:rPr lang="en-US" sz="1200" i="0" kern="1200" dirty="0">
                <a:solidFill>
                  <a:schemeClr val="dk1"/>
                </a:solidFill>
                <a:latin typeface="+mn-lt"/>
                <a:ea typeface="+mn-ea"/>
                <a:cs typeface="+mn-cs"/>
              </a:rPr>
              <a:t>Also able to </a:t>
            </a:r>
            <a:r>
              <a:rPr lang="en-US" sz="1200" b="1" i="0" kern="1200" dirty="0">
                <a:solidFill>
                  <a:schemeClr val="accent1"/>
                </a:solidFill>
                <a:latin typeface="+mn-lt"/>
                <a:ea typeface="+mn-ea"/>
                <a:cs typeface="+mn-cs"/>
              </a:rPr>
              <a:t>suckle long enough</a:t>
            </a:r>
            <a:r>
              <a:rPr lang="en-US" sz="1200" i="0" kern="1200" dirty="0">
                <a:solidFill>
                  <a:schemeClr val="dk1"/>
                </a:solidFill>
                <a:latin typeface="+mn-lt"/>
                <a:ea typeface="+mn-ea"/>
                <a:cs typeface="+mn-cs"/>
              </a:rPr>
              <a:t> to satisfy needs</a:t>
            </a:r>
          </a:p>
          <a:p>
            <a:pPr marL="0" marR="0" indent="0">
              <a:lnSpc>
                <a:spcPct val="115000"/>
              </a:lnSpc>
              <a:spcBef>
                <a:spcPts val="0"/>
              </a:spcBef>
              <a:spcAft>
                <a:spcPts val="0"/>
              </a:spcAft>
              <a:buFont typeface="Arial" charset="0"/>
              <a:buNone/>
            </a:pPr>
            <a:r>
              <a:rPr lang="en-US" sz="1200" i="0" kern="1200" dirty="0">
                <a:solidFill>
                  <a:schemeClr val="dk1"/>
                </a:solidFill>
                <a:latin typeface="+mn-lt"/>
                <a:ea typeface="+mn-ea"/>
                <a:cs typeface="+mn-cs"/>
              </a:rPr>
              <a:t>For all modes of feeding, other indicators of feeding adequacy</a:t>
            </a:r>
            <a:r>
              <a:rPr lang="en-US" sz="1200" i="0" kern="1200" baseline="0" dirty="0">
                <a:solidFill>
                  <a:schemeClr val="dk1"/>
                </a:solidFill>
                <a:latin typeface="+mn-lt"/>
                <a:ea typeface="+mn-ea"/>
                <a:cs typeface="+mn-cs"/>
              </a:rPr>
              <a:t> include </a:t>
            </a:r>
          </a:p>
          <a:p>
            <a:pPr marL="0" marR="0" indent="0" algn="l" defTabSz="457200" rtl="0" eaLnBrk="1" fontAlgn="auto" latinLnBrk="0" hangingPunct="1">
              <a:lnSpc>
                <a:spcPct val="115000"/>
              </a:lnSpc>
              <a:spcBef>
                <a:spcPts val="0"/>
              </a:spcBef>
              <a:spcAft>
                <a:spcPts val="0"/>
              </a:spcAft>
              <a:buClrTx/>
              <a:buSzTx/>
              <a:buFont typeface="Arial" charset="0"/>
              <a:buNone/>
              <a:tabLst/>
              <a:defRPr/>
            </a:pPr>
            <a:r>
              <a:rPr lang="en-US" sz="1200" b="1" dirty="0">
                <a:solidFill>
                  <a:schemeClr val="bg1"/>
                </a:solidFill>
                <a:ea typeface="Calibri"/>
                <a:cs typeface="Times New Roman"/>
              </a:rPr>
              <a:t>Adequate weight gain </a:t>
            </a:r>
            <a:r>
              <a:rPr lang="mr-IN" sz="1200" b="1" dirty="0">
                <a:solidFill>
                  <a:schemeClr val="bg1"/>
                </a:solidFill>
                <a:ea typeface="Calibri"/>
                <a:cs typeface="Times New Roman"/>
              </a:rPr>
              <a:t>–</a:t>
            </a:r>
            <a:r>
              <a:rPr lang="en-US" sz="1200" b="1" dirty="0">
                <a:solidFill>
                  <a:schemeClr val="bg1"/>
                </a:solidFill>
                <a:ea typeface="Calibri"/>
                <a:cs typeface="Times New Roman"/>
              </a:rPr>
              <a:t> 15 to 18 g/kg/d after 7-10 days; and </a:t>
            </a:r>
          </a:p>
          <a:p>
            <a:pPr marL="0" marR="0" indent="0" algn="l" defTabSz="457200" rtl="0" eaLnBrk="1" fontAlgn="auto" latinLnBrk="0" hangingPunct="1">
              <a:lnSpc>
                <a:spcPct val="115000"/>
              </a:lnSpc>
              <a:spcBef>
                <a:spcPts val="0"/>
              </a:spcBef>
              <a:spcAft>
                <a:spcPts val="0"/>
              </a:spcAft>
              <a:buClrTx/>
              <a:buSzTx/>
              <a:buFont typeface="Arial" charset="0"/>
              <a:buNone/>
              <a:tabLst/>
              <a:defRPr/>
            </a:pPr>
            <a:r>
              <a:rPr lang="en-US" sz="1200" b="1" dirty="0">
                <a:solidFill>
                  <a:schemeClr val="bg1"/>
                </a:solidFill>
                <a:ea typeface="Calibri"/>
                <a:cs typeface="Times New Roman"/>
              </a:rPr>
              <a:t> Passing urine at least 6 times in 24 h</a:t>
            </a:r>
          </a:p>
        </p:txBody>
      </p:sp>
      <p:sp>
        <p:nvSpPr>
          <p:cNvPr id="4" name="Slide Number Placeholder 3"/>
          <p:cNvSpPr>
            <a:spLocks noGrp="1"/>
          </p:cNvSpPr>
          <p:nvPr>
            <p:ph type="sldNum" sz="quarter" idx="10"/>
          </p:nvPr>
        </p:nvSpPr>
        <p:spPr/>
        <p:txBody>
          <a:bodyPr/>
          <a:lstStyle/>
          <a:p>
            <a:fld id="{F7510437-6DB5-E048-8544-7A7AF4EE0328}" type="slidenum">
              <a:rPr lang="en-US" smtClean="0"/>
              <a:pPr/>
              <a:t>4</a:t>
            </a:fld>
            <a:endParaRPr lang="en-US" dirty="0"/>
          </a:p>
        </p:txBody>
      </p:sp>
    </p:spTree>
    <p:extLst>
      <p:ext uri="{BB962C8B-B14F-4D97-AF65-F5344CB8AC3E}">
        <p14:creationId xmlns:p14="http://schemas.microsoft.com/office/powerpoint/2010/main" xmlns="" val="159338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LBW babies should be assessed for feed intolerance</a:t>
            </a:r>
            <a:r>
              <a:rPr lang="en-US" baseline="0" dirty="0"/>
              <a:t> by careful inspection of the abdomen before EACH feed.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0" i="0" dirty="0"/>
              <a:t>If there is obvious abdominal</a:t>
            </a:r>
            <a:r>
              <a:rPr lang="en-US" sz="1200" b="1" i="0" dirty="0"/>
              <a:t> </a:t>
            </a:r>
            <a:r>
              <a:rPr lang="en-US" sz="1200" b="0" i="0" dirty="0"/>
              <a:t>distension,</a:t>
            </a:r>
            <a:r>
              <a:rPr lang="en-US" sz="1200" b="0" i="1" baseline="0" dirty="0"/>
              <a:t> </a:t>
            </a:r>
            <a:r>
              <a:rPr lang="en-US" sz="1200" b="0" i="0" baseline="0" dirty="0"/>
              <a:t>the stomach contents should be aspirated to check the nature and volume of aspirate. </a:t>
            </a:r>
            <a:endParaRPr lang="en-IN" sz="1200" dirty="0"/>
          </a:p>
          <a:p>
            <a:endParaRPr lang="en-US" baseline="0" dirty="0"/>
          </a:p>
          <a:p>
            <a:endParaRPr lang="en-US" baseline="0" dirty="0"/>
          </a:p>
          <a:p>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5</a:t>
            </a:fld>
            <a:endParaRPr lang="en-US" dirty="0"/>
          </a:p>
        </p:txBody>
      </p:sp>
    </p:spTree>
    <p:extLst>
      <p:ext uri="{BB962C8B-B14F-4D97-AF65-F5344CB8AC3E}">
        <p14:creationId xmlns:p14="http://schemas.microsoft.com/office/powerpoint/2010/main" xmlns="" val="1251375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the aspirate is clear but</a:t>
            </a:r>
            <a:r>
              <a:rPr lang="en-US" baseline="0" dirty="0"/>
              <a:t> is more than 5 mL, the feeds should be withheld for 1-2 feeds. After that, we should reassess by abdominal examination.</a:t>
            </a:r>
          </a:p>
          <a:p>
            <a:r>
              <a:rPr lang="en-US" baseline="0" dirty="0"/>
              <a:t>If there is no distension, we should restart feeds. If there is distension, we should aspirate the contents again and then decide. </a:t>
            </a:r>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6</a:t>
            </a:fld>
            <a:endParaRPr lang="en-US" dirty="0"/>
          </a:p>
        </p:txBody>
      </p:sp>
    </p:spTree>
    <p:extLst>
      <p:ext uri="{BB962C8B-B14F-4D97-AF65-F5344CB8AC3E}">
        <p14:creationId xmlns:p14="http://schemas.microsoft.com/office/powerpoint/2010/main" xmlns="" val="3592401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If the aspirate or vomiting is </a:t>
            </a:r>
            <a:r>
              <a:rPr lang="en-IN" sz="1200" b="1" dirty="0"/>
              <a:t>Bile or blood-stained,</a:t>
            </a:r>
            <a:r>
              <a:rPr lang="en-IN" sz="1200" b="1" baseline="0" dirty="0"/>
              <a:t> </a:t>
            </a:r>
            <a:r>
              <a:rPr lang="en-US" baseline="0" dirty="0"/>
              <a:t>feeds should be withheld for 24-48 hours. In addition, we should evaluate for local and systemic causes like NEC. We can restart feeds after 24-48 hours depending upon the abdominal examination findings.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Thank you </a:t>
            </a:r>
            <a:endParaRPr lang="en-US" dirty="0"/>
          </a:p>
        </p:txBody>
      </p:sp>
      <p:sp>
        <p:nvSpPr>
          <p:cNvPr id="4" name="Slide Number Placeholder 3"/>
          <p:cNvSpPr>
            <a:spLocks noGrp="1"/>
          </p:cNvSpPr>
          <p:nvPr>
            <p:ph type="sldNum" sz="quarter" idx="10"/>
          </p:nvPr>
        </p:nvSpPr>
        <p:spPr/>
        <p:txBody>
          <a:bodyPr/>
          <a:lstStyle/>
          <a:p>
            <a:fld id="{F7510437-6DB5-E048-8544-7A7AF4EE0328}" type="slidenum">
              <a:rPr lang="en-US" smtClean="0"/>
              <a:pPr/>
              <a:t>7</a:t>
            </a:fld>
            <a:endParaRPr lang="en-US" dirty="0"/>
          </a:p>
        </p:txBody>
      </p:sp>
    </p:spTree>
    <p:extLst>
      <p:ext uri="{BB962C8B-B14F-4D97-AF65-F5344CB8AC3E}">
        <p14:creationId xmlns:p14="http://schemas.microsoft.com/office/powerpoint/2010/main" xmlns="" val="1090663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B1A24CD3-204F-4468-8EE4-28A6668D006A}" type="datetimeFigureOut">
              <a:rPr lang="en-US" smtClean="0">
                <a:solidFill>
                  <a:prstClr val="white"/>
                </a:solidFill>
                <a:latin typeface="Century Gothic"/>
              </a:rPr>
              <a:pPr/>
              <a:t>9/22/2017</a:t>
            </a:fld>
            <a:endParaRPr lang="en-US" dirty="0">
              <a:solidFill>
                <a:prstClr val="white"/>
              </a:solidFill>
              <a:latin typeface="Century Gothic"/>
            </a:endParaRPr>
          </a:p>
        </p:txBody>
      </p:sp>
      <p:sp>
        <p:nvSpPr>
          <p:cNvPr id="5" name="Footer Placeholder 4"/>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57AF16DE-A0D5-4438-950F-5B1E159C2C28}" type="slidenum">
              <a:rPr lang="en-US" smtClean="0">
                <a:solidFill>
                  <a:srgbClr val="333333">
                    <a:lumMod val="60000"/>
                    <a:lumOff val="40000"/>
                  </a:srgbClr>
                </a:solidFill>
                <a:latin typeface="Century Gothic"/>
              </a:rPr>
              <a:pPr/>
              <a:t>‹#›</a:t>
            </a:fld>
            <a:endParaRPr lang="en-US" dirty="0">
              <a:solidFill>
                <a:srgbClr val="333333">
                  <a:lumMod val="60000"/>
                  <a:lumOff val="40000"/>
                </a:srgbClr>
              </a:solidFill>
              <a:latin typeface="Century Gothic"/>
            </a:endParaRPr>
          </a:p>
        </p:txBody>
      </p:sp>
    </p:spTree>
    <p:extLst>
      <p:ext uri="{BB962C8B-B14F-4D97-AF65-F5344CB8AC3E}">
        <p14:creationId xmlns:p14="http://schemas.microsoft.com/office/powerpoint/2010/main" xmlns="" val="189490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EFDC452-6B07-4DBF-89DA-BCF916596047}" type="datetimeFigureOut">
              <a:rPr lang="en-US" smtClean="0"/>
              <a:pPr/>
              <a:t>9/22/2017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1470889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1A24CD3-204F-4468-8EE4-28A6668D006A}"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5" name="Footer Placeholder 4"/>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57AF16DE-A0D5-4438-950F-5B1E159C2C28}"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3406485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2324538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8" name="Footer Placeholder 7"/>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9" name="Slide Number Placeholder 8"/>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2073152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4" name="Footer Placeholder 3"/>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5" name="Slide Number Placeholder 4"/>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4132526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3" name="Footer Placeholder 2"/>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4" name="Slide Number Placeholder 3"/>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1904367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1637324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6" name="Footer Placeholder 5"/>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7" name="Slide Number Placeholder 6"/>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2654972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5" name="Footer Placeholder 4"/>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3307676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B36F84C-791A-C44E-892D-179DF0C31C2D}" type="datetimeFigureOut">
              <a:rPr lang="en-US" smtClean="0">
                <a:solidFill>
                  <a:srgbClr val="333333">
                    <a:lumMod val="60000"/>
                    <a:lumOff val="40000"/>
                  </a:srgbClr>
                </a:solidFill>
                <a:latin typeface="Century Gothic"/>
              </a:rPr>
              <a:pPr/>
              <a:t>9/22/2017</a:t>
            </a:fld>
            <a:endParaRPr lang="en-US" dirty="0">
              <a:solidFill>
                <a:srgbClr val="333333">
                  <a:lumMod val="60000"/>
                  <a:lumOff val="40000"/>
                </a:srgbClr>
              </a:solidFill>
              <a:latin typeface="Century Gothic"/>
            </a:endParaRPr>
          </a:p>
        </p:txBody>
      </p:sp>
      <p:sp>
        <p:nvSpPr>
          <p:cNvPr id="5" name="Footer Placeholder 4"/>
          <p:cNvSpPr>
            <a:spLocks noGrp="1"/>
          </p:cNvSpPr>
          <p:nvPr>
            <p:ph type="ftr" sz="quarter" idx="11"/>
          </p:nvPr>
        </p:nvSpPr>
        <p:spPr/>
        <p:txBody>
          <a:bodyPr/>
          <a:lstStyle/>
          <a:p>
            <a:endParaRPr lang="en-US" dirty="0">
              <a:solidFill>
                <a:srgbClr val="333333">
                  <a:lumMod val="60000"/>
                  <a:lumOff val="40000"/>
                </a:srgbClr>
              </a:solidFill>
              <a:latin typeface="Century Gothic"/>
            </a:endParaRPr>
          </a:p>
        </p:txBody>
      </p:sp>
      <p:sp>
        <p:nvSpPr>
          <p:cNvPr id="6" name="Slide Number Placeholder 5"/>
          <p:cNvSpPr>
            <a:spLocks noGrp="1"/>
          </p:cNvSpPr>
          <p:nvPr>
            <p:ph type="sldNum" sz="quarter" idx="12"/>
          </p:nvPr>
        </p:nvSpPr>
        <p:spPr/>
        <p:txBody>
          <a:bodyPr/>
          <a:lstStyle/>
          <a:p>
            <a:fld id="{90543E3D-1C69-7544-A90F-F1A1A27D313C}" type="slidenum">
              <a:rPr lang="en-US" smtClean="0">
                <a:solidFill>
                  <a:prstClr val="white"/>
                </a:solidFill>
                <a:latin typeface="Century Gothic"/>
              </a:rPr>
              <a:pPr/>
              <a:t>‹#›</a:t>
            </a:fld>
            <a:endParaRPr lang="en-US" dirty="0">
              <a:solidFill>
                <a:prstClr val="white"/>
              </a:solidFill>
              <a:latin typeface="Century Gothic"/>
            </a:endParaRPr>
          </a:p>
        </p:txBody>
      </p:sp>
    </p:spTree>
    <p:extLst>
      <p:ext uri="{BB962C8B-B14F-4D97-AF65-F5344CB8AC3E}">
        <p14:creationId xmlns:p14="http://schemas.microsoft.com/office/powerpoint/2010/main" xmlns="" val="870584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7B36F84C-791A-C44E-892D-179DF0C31C2D}" type="datetimeFigureOut">
              <a:rPr lang="en-US" smtClean="0">
                <a:solidFill>
                  <a:srgbClr val="333333">
                    <a:lumMod val="60000"/>
                    <a:lumOff val="40000"/>
                  </a:srgbClr>
                </a:solidFill>
                <a:latin typeface="Century Gothic"/>
              </a:rPr>
              <a:pPr defTabSz="457200"/>
              <a:t>9/22/2017</a:t>
            </a:fld>
            <a:endParaRPr lang="en-US" dirty="0">
              <a:solidFill>
                <a:srgbClr val="333333">
                  <a:lumMod val="60000"/>
                  <a:lumOff val="40000"/>
                </a:srgbClr>
              </a:solidFill>
              <a:latin typeface="Century Gothic"/>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endParaRPr lang="en-US" dirty="0">
              <a:solidFill>
                <a:srgbClr val="333333">
                  <a:lumMod val="60000"/>
                  <a:lumOff val="40000"/>
                </a:srgbClr>
              </a:solidFill>
              <a:latin typeface="Century Gothic"/>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90543E3D-1C69-7544-A90F-F1A1A27D313C}" type="slidenum">
              <a:rPr lang="en-US" smtClean="0">
                <a:solidFill>
                  <a:prstClr val="white"/>
                </a:solidFill>
                <a:latin typeface="Century Gothic"/>
              </a:rPr>
              <a:pPr defTabSz="457200"/>
              <a:t>‹#›</a:t>
            </a:fld>
            <a:endParaRPr lang="en-US" dirty="0">
              <a:solidFill>
                <a:prstClr val="white"/>
              </a:solidFill>
              <a:latin typeface="Century Gothic"/>
            </a:endParaRPr>
          </a:p>
        </p:txBody>
      </p:sp>
    </p:spTree>
    <p:extLst>
      <p:ext uri="{BB962C8B-B14F-4D97-AF65-F5344CB8AC3E}">
        <p14:creationId xmlns:p14="http://schemas.microsoft.com/office/powerpoint/2010/main" xmlns="" val="3945153267"/>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381000" y="1219200"/>
            <a:ext cx="8305800" cy="990600"/>
          </a:xfrm>
        </p:spPr>
        <p:txBody>
          <a:bodyPr>
            <a:normAutofit fontScale="90000"/>
          </a:bodyPr>
          <a:lstStyle/>
          <a:p>
            <a:pPr algn="ctr"/>
            <a:r>
              <a:rPr lang="en-US" dirty="0"/>
              <a:t/>
            </a:r>
            <a:br>
              <a:rPr lang="en-US" dirty="0"/>
            </a:br>
            <a:r>
              <a:rPr lang="en-US" dirty="0"/>
              <a:t>How to feed &amp; monitor for feed intolerance in a LBW infant?</a:t>
            </a:r>
          </a:p>
        </p:txBody>
      </p:sp>
      <p:sp>
        <p:nvSpPr>
          <p:cNvPr id="4" name="Title 1"/>
          <p:cNvSpPr txBox="1">
            <a:spLocks/>
          </p:cNvSpPr>
          <p:nvPr/>
        </p:nvSpPr>
        <p:spPr>
          <a:xfrm>
            <a:off x="685800" y="3429000"/>
            <a:ext cx="7391400" cy="1295400"/>
          </a:xfrm>
          <a:prstGeom prst="rect">
            <a:avLst/>
          </a:prstGeom>
        </p:spPr>
        <p:txBody>
          <a:bodyPr vert="horz" lIns="91440" tIns="45720" rIns="91440" bIns="45720" rtlCol="0" anchor="b" anchorCtr="0">
            <a:noAutofit/>
          </a:bodyPr>
          <a:lstStyle>
            <a:lvl1pPr algn="l" defTabSz="914400" rtl="0" eaLnBrk="1" latinLnBrk="0" hangingPunct="1">
              <a:spcBef>
                <a:spcPct val="0"/>
              </a:spcBef>
              <a:buNone/>
              <a:defRPr sz="4400" kern="1200">
                <a:solidFill>
                  <a:schemeClr val="accent1"/>
                </a:solidFill>
                <a:latin typeface="+mj-lt"/>
                <a:ea typeface="+mj-ea"/>
                <a:cs typeface="+mj-cs"/>
              </a:defRPr>
            </a:lvl1pPr>
          </a:lstStyle>
          <a:p>
            <a:pPr algn="ctr">
              <a:spcBef>
                <a:spcPts val="0"/>
              </a:spcBef>
            </a:pPr>
            <a:r>
              <a:rPr lang="en-US" dirty="0"/>
              <a:t/>
            </a:r>
            <a:br>
              <a:rPr lang="en-US" dirty="0"/>
            </a:br>
            <a:r>
              <a:rPr lang="en-US" sz="2400" dirty="0">
                <a:solidFill>
                  <a:srgbClr val="C00000"/>
                </a:solidFill>
                <a:latin typeface="+mn-lt"/>
              </a:rPr>
              <a:t> Dr. M Jeeva </a:t>
            </a:r>
            <a:r>
              <a:rPr lang="en-US" sz="2400" dirty="0" err="1">
                <a:solidFill>
                  <a:srgbClr val="C00000"/>
                </a:solidFill>
                <a:latin typeface="+mn-lt"/>
              </a:rPr>
              <a:t>Sankar</a:t>
            </a:r>
            <a:endParaRPr lang="en-US" sz="2400" dirty="0">
              <a:solidFill>
                <a:srgbClr val="C00000"/>
              </a:solidFill>
              <a:latin typeface="+mn-lt"/>
            </a:endParaRPr>
          </a:p>
          <a:p>
            <a:pPr algn="ctr">
              <a:spcBef>
                <a:spcPts val="0"/>
              </a:spcBef>
            </a:pPr>
            <a:r>
              <a:rPr lang="en-US" sz="2400" dirty="0">
                <a:solidFill>
                  <a:srgbClr val="C00000"/>
                </a:solidFill>
                <a:latin typeface="+mn-lt"/>
              </a:rPr>
              <a:t>MD, DM (Neonatology)</a:t>
            </a:r>
          </a:p>
          <a:p>
            <a:pPr algn="ctr">
              <a:spcBef>
                <a:spcPts val="0"/>
              </a:spcBef>
            </a:pPr>
            <a:endParaRPr lang="en-US" sz="2400" dirty="0">
              <a:solidFill>
                <a:srgbClr val="C00000"/>
              </a:solidFill>
              <a:latin typeface="+mn-lt"/>
            </a:endParaRPr>
          </a:p>
          <a:p>
            <a:pPr algn="ctr">
              <a:spcBef>
                <a:spcPts val="0"/>
              </a:spcBef>
            </a:pPr>
            <a:r>
              <a:rPr lang="en-US" sz="2400" dirty="0">
                <a:solidFill>
                  <a:srgbClr val="C00000"/>
                </a:solidFill>
                <a:latin typeface="+mn-lt"/>
              </a:rPr>
              <a:t>Assistant Professor </a:t>
            </a:r>
          </a:p>
          <a:p>
            <a:pPr algn="ctr">
              <a:spcBef>
                <a:spcPts val="0"/>
              </a:spcBef>
            </a:pPr>
            <a:r>
              <a:rPr lang="en-US" sz="2400" dirty="0">
                <a:solidFill>
                  <a:srgbClr val="C00000"/>
                </a:solidFill>
                <a:latin typeface="+mn-lt"/>
              </a:rPr>
              <a:t>Department of Pediatrics</a:t>
            </a:r>
          </a:p>
          <a:p>
            <a:pPr algn="ctr">
              <a:spcBef>
                <a:spcPts val="0"/>
              </a:spcBef>
            </a:pPr>
            <a:r>
              <a:rPr lang="en-US" sz="2400" dirty="0">
                <a:solidFill>
                  <a:srgbClr val="C00000"/>
                </a:solidFill>
                <a:latin typeface="+mn-lt"/>
              </a:rPr>
              <a:t>AIIMS, New Delhi </a:t>
            </a:r>
          </a:p>
        </p:txBody>
      </p:sp>
    </p:spTree>
    <p:extLst>
      <p:ext uri="{BB962C8B-B14F-4D97-AF65-F5344CB8AC3E}">
        <p14:creationId xmlns:p14="http://schemas.microsoft.com/office/powerpoint/2010/main" xmlns="" val="277583608"/>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normAutofit/>
          </a:bodyPr>
          <a:lstStyle/>
          <a:p>
            <a:pPr algn="ctr" eaLnBrk="1" hangingPunct="1"/>
            <a:r>
              <a:rPr lang="en-US" sz="4800" b="1" dirty="0">
                <a:latin typeface="+mn-lt"/>
              </a:rPr>
              <a:t>How to feed? </a:t>
            </a:r>
          </a:p>
        </p:txBody>
      </p:sp>
      <p:graphicFrame>
        <p:nvGraphicFramePr>
          <p:cNvPr id="4" name="Table 3"/>
          <p:cNvGraphicFramePr>
            <a:graphicFrameLocks noGrp="1"/>
          </p:cNvGraphicFramePr>
          <p:nvPr>
            <p:extLst>
              <p:ext uri="{D42A27DB-BD31-4B8C-83A1-F6EECF244321}">
                <p14:modId xmlns:p14="http://schemas.microsoft.com/office/powerpoint/2010/main" xmlns="" val="1137568406"/>
              </p:ext>
            </p:extLst>
          </p:nvPr>
        </p:nvGraphicFramePr>
        <p:xfrm>
          <a:off x="1134207" y="2133600"/>
          <a:ext cx="6875585" cy="2687576"/>
        </p:xfrm>
        <a:graphic>
          <a:graphicData uri="http://schemas.openxmlformats.org/drawingml/2006/table">
            <a:tbl>
              <a:tblPr>
                <a:tableStyleId>{69012ECD-51FC-41F1-AA8D-1B2483CD663E}</a:tableStyleId>
              </a:tblPr>
              <a:tblGrid>
                <a:gridCol w="2438401">
                  <a:extLst>
                    <a:ext uri="{9D8B030D-6E8A-4147-A177-3AD203B41FA5}">
                      <a16:colId xmlns:a16="http://schemas.microsoft.com/office/drawing/2014/main" xmlns="" val="20000"/>
                    </a:ext>
                  </a:extLst>
                </a:gridCol>
                <a:gridCol w="4437184">
                  <a:extLst>
                    <a:ext uri="{9D8B030D-6E8A-4147-A177-3AD203B41FA5}">
                      <a16:colId xmlns:a16="http://schemas.microsoft.com/office/drawing/2014/main" xmlns="" val="20001"/>
                    </a:ext>
                  </a:extLst>
                </a:gridCol>
              </a:tblGrid>
              <a:tr h="666750">
                <a:tc>
                  <a:txBody>
                    <a:bodyPr/>
                    <a:lstStyle/>
                    <a:p>
                      <a:pPr marL="0" marR="0" algn="ctr">
                        <a:lnSpc>
                          <a:spcPct val="115000"/>
                        </a:lnSpc>
                        <a:spcBef>
                          <a:spcPts val="0"/>
                        </a:spcBef>
                        <a:spcAft>
                          <a:spcPts val="0"/>
                        </a:spcAft>
                      </a:pPr>
                      <a:r>
                        <a:rPr lang="en-US" sz="2400" b="1" dirty="0"/>
                        <a:t>Birth weight</a:t>
                      </a:r>
                      <a:endParaRPr lang="en-US" sz="2400" b="1" dirty="0">
                        <a:solidFill>
                          <a:schemeClr val="tx1"/>
                        </a:solidFill>
                        <a:latin typeface="Calibri"/>
                        <a:ea typeface="Calibri"/>
                        <a:cs typeface="Times New Roman"/>
                      </a:endParaRPr>
                    </a:p>
                  </a:txBody>
                  <a:tcPr marL="68575" marR="68575" marT="0" marB="0" anchor="ctr">
                    <a:solidFill>
                      <a:srgbClr val="4C9E8E"/>
                    </a:solidFill>
                  </a:tcPr>
                </a:tc>
                <a:tc>
                  <a:txBody>
                    <a:bodyPr/>
                    <a:lstStyle/>
                    <a:p>
                      <a:pPr marL="0" marR="0" algn="ctr">
                        <a:lnSpc>
                          <a:spcPct val="115000"/>
                        </a:lnSpc>
                        <a:spcBef>
                          <a:spcPts val="0"/>
                        </a:spcBef>
                        <a:spcAft>
                          <a:spcPts val="0"/>
                        </a:spcAft>
                      </a:pPr>
                      <a:r>
                        <a:rPr lang="en-US" sz="2400" b="1" dirty="0"/>
                        <a:t>Initial feeding method</a:t>
                      </a:r>
                      <a:endParaRPr lang="en-US" sz="2400" b="1" dirty="0">
                        <a:solidFill>
                          <a:schemeClr val="tx1"/>
                        </a:solidFill>
                        <a:latin typeface="Calibri"/>
                        <a:ea typeface="Calibri"/>
                        <a:cs typeface="Times New Roman"/>
                      </a:endParaRPr>
                    </a:p>
                  </a:txBody>
                  <a:tcPr marL="68575" marR="68575" marT="0" marB="0" anchor="ctr">
                    <a:solidFill>
                      <a:srgbClr val="4C9E8E"/>
                    </a:solidFill>
                  </a:tcPr>
                </a:tc>
                <a:extLst>
                  <a:ext uri="{0D108BD9-81ED-4DB2-BD59-A6C34878D82A}">
                    <a16:rowId xmlns:a16="http://schemas.microsoft.com/office/drawing/2014/main" xmlns="" val="10000"/>
                  </a:ext>
                </a:extLst>
              </a:tr>
              <a:tr h="685800">
                <a:tc>
                  <a:txBody>
                    <a:bodyPr/>
                    <a:lstStyle/>
                    <a:p>
                      <a:pPr marL="0" marR="0" algn="ctr">
                        <a:lnSpc>
                          <a:spcPct val="115000"/>
                        </a:lnSpc>
                        <a:spcBef>
                          <a:spcPts val="0"/>
                        </a:spcBef>
                        <a:spcAft>
                          <a:spcPts val="0"/>
                        </a:spcAft>
                      </a:pPr>
                      <a:r>
                        <a:rPr lang="en-US" sz="2400" dirty="0"/>
                        <a:t>&lt;1200 gm</a:t>
                      </a:r>
                      <a:endParaRPr lang="en-US" sz="2400" dirty="0">
                        <a:solidFill>
                          <a:schemeClr val="tx1"/>
                        </a:solidFill>
                        <a:latin typeface="Calibri"/>
                        <a:ea typeface="Calibri"/>
                        <a:cs typeface="Times New Roman"/>
                      </a:endParaRPr>
                    </a:p>
                  </a:txBody>
                  <a:tcPr marL="68575" marR="68575" marT="0" marB="0" anchor="ctr">
                    <a:solidFill>
                      <a:srgbClr val="A4D4CB"/>
                    </a:solidFill>
                  </a:tcPr>
                </a:tc>
                <a:tc>
                  <a:txBody>
                    <a:bodyPr/>
                    <a:lstStyle/>
                    <a:p>
                      <a:pPr marL="0" marR="0" algn="ctr">
                        <a:lnSpc>
                          <a:spcPct val="115000"/>
                        </a:lnSpc>
                        <a:spcBef>
                          <a:spcPts val="0"/>
                        </a:spcBef>
                        <a:spcAft>
                          <a:spcPts val="0"/>
                        </a:spcAft>
                      </a:pPr>
                      <a:r>
                        <a:rPr lang="en-US" sz="2400" dirty="0"/>
                        <a:t>Intra-gastric</a:t>
                      </a:r>
                      <a:r>
                        <a:rPr lang="en-US" sz="2400" baseline="0" dirty="0"/>
                        <a:t> tube </a:t>
                      </a:r>
                      <a:r>
                        <a:rPr lang="en-US" sz="2400" dirty="0"/>
                        <a:t>feeding</a:t>
                      </a:r>
                      <a:endParaRPr lang="en-US" sz="2400" dirty="0">
                        <a:solidFill>
                          <a:schemeClr val="accent1"/>
                        </a:solidFill>
                        <a:latin typeface="Calibri"/>
                        <a:ea typeface="Calibri"/>
                        <a:cs typeface="Times New Roman"/>
                      </a:endParaRPr>
                    </a:p>
                  </a:txBody>
                  <a:tcPr marL="68575" marR="68575" marT="0" marB="0" anchor="ctr">
                    <a:solidFill>
                      <a:srgbClr val="A4D4CB"/>
                    </a:solidFill>
                  </a:tcPr>
                </a:tc>
                <a:extLst>
                  <a:ext uri="{0D108BD9-81ED-4DB2-BD59-A6C34878D82A}">
                    <a16:rowId xmlns:a16="http://schemas.microsoft.com/office/drawing/2014/main" xmlns="" val="10001"/>
                  </a:ext>
                </a:extLst>
              </a:tr>
              <a:tr h="671342">
                <a:tc>
                  <a:txBody>
                    <a:bodyPr/>
                    <a:lstStyle/>
                    <a:p>
                      <a:pPr marL="0" marR="0" algn="ctr">
                        <a:lnSpc>
                          <a:spcPct val="115000"/>
                        </a:lnSpc>
                        <a:spcBef>
                          <a:spcPts val="0"/>
                        </a:spcBef>
                        <a:spcAft>
                          <a:spcPts val="0"/>
                        </a:spcAft>
                      </a:pPr>
                      <a:r>
                        <a:rPr lang="en-US" sz="2400" dirty="0"/>
                        <a:t>1200-1800 gm</a:t>
                      </a:r>
                      <a:endParaRPr lang="en-US" sz="2400" dirty="0">
                        <a:solidFill>
                          <a:schemeClr val="tx1"/>
                        </a:solidFill>
                        <a:latin typeface="Calibri"/>
                        <a:ea typeface="Calibri"/>
                        <a:cs typeface="Times New Roman"/>
                      </a:endParaRPr>
                    </a:p>
                  </a:txBody>
                  <a:tcPr marL="68575" marR="68575" marT="0" marB="0" anchor="ctr">
                    <a:solidFill>
                      <a:srgbClr val="4C9E8E"/>
                    </a:solidFill>
                  </a:tcPr>
                </a:tc>
                <a:tc>
                  <a:txBody>
                    <a:bodyPr/>
                    <a:lstStyle/>
                    <a:p>
                      <a:pPr marL="0" marR="0" algn="ctr">
                        <a:lnSpc>
                          <a:spcPct val="115000"/>
                        </a:lnSpc>
                        <a:spcBef>
                          <a:spcPts val="0"/>
                        </a:spcBef>
                        <a:spcAft>
                          <a:spcPts val="0"/>
                        </a:spcAft>
                      </a:pPr>
                      <a:r>
                        <a:rPr lang="en-US" sz="2400" dirty="0"/>
                        <a:t>Spoon/ </a:t>
                      </a:r>
                      <a:r>
                        <a:rPr lang="en-US" sz="2400" dirty="0" err="1"/>
                        <a:t>paladai</a:t>
                      </a:r>
                      <a:r>
                        <a:rPr lang="en-US" sz="2400" dirty="0"/>
                        <a:t> feeding</a:t>
                      </a:r>
                      <a:endParaRPr lang="en-US" sz="2400" b="1" i="0" dirty="0">
                        <a:solidFill>
                          <a:schemeClr val="accent1"/>
                        </a:solidFill>
                        <a:latin typeface="Calibri"/>
                        <a:ea typeface="Calibri"/>
                        <a:cs typeface="Times New Roman"/>
                      </a:endParaRPr>
                    </a:p>
                  </a:txBody>
                  <a:tcPr marL="68575" marR="68575" marT="0" marB="0" anchor="ctr">
                    <a:solidFill>
                      <a:srgbClr val="4C9E8E"/>
                    </a:solidFill>
                  </a:tcPr>
                </a:tc>
                <a:extLst>
                  <a:ext uri="{0D108BD9-81ED-4DB2-BD59-A6C34878D82A}">
                    <a16:rowId xmlns:a16="http://schemas.microsoft.com/office/drawing/2014/main" xmlns="" val="10002"/>
                  </a:ext>
                </a:extLst>
              </a:tr>
              <a:tr h="663684">
                <a:tc>
                  <a:txBody>
                    <a:bodyPr/>
                    <a:lstStyle/>
                    <a:p>
                      <a:pPr marL="0" marR="0" algn="ctr">
                        <a:lnSpc>
                          <a:spcPct val="115000"/>
                        </a:lnSpc>
                        <a:spcBef>
                          <a:spcPts val="0"/>
                        </a:spcBef>
                        <a:spcAft>
                          <a:spcPts val="0"/>
                        </a:spcAft>
                      </a:pPr>
                      <a:r>
                        <a:rPr lang="en-US" sz="2400" dirty="0"/>
                        <a:t>&gt;1800</a:t>
                      </a:r>
                      <a:r>
                        <a:rPr lang="en-US" sz="2400" baseline="0" dirty="0"/>
                        <a:t> gm</a:t>
                      </a:r>
                      <a:endParaRPr lang="en-US" sz="2400" dirty="0">
                        <a:solidFill>
                          <a:schemeClr val="tx1"/>
                        </a:solidFill>
                        <a:latin typeface="Calibri"/>
                        <a:ea typeface="Calibri"/>
                        <a:cs typeface="Times New Roman"/>
                      </a:endParaRPr>
                    </a:p>
                  </a:txBody>
                  <a:tcPr marL="68575" marR="68575" marT="0" marB="0" anchor="ctr">
                    <a:solidFill>
                      <a:srgbClr val="A4D4CB"/>
                    </a:solidFill>
                  </a:tcPr>
                </a:tc>
                <a:tc>
                  <a:txBody>
                    <a:bodyPr/>
                    <a:lstStyle/>
                    <a:p>
                      <a:pPr marL="0" marR="0" algn="ctr">
                        <a:lnSpc>
                          <a:spcPct val="115000"/>
                        </a:lnSpc>
                        <a:spcBef>
                          <a:spcPts val="0"/>
                        </a:spcBef>
                        <a:spcAft>
                          <a:spcPts val="0"/>
                        </a:spcAft>
                      </a:pPr>
                      <a:r>
                        <a:rPr lang="en-US" sz="2400" dirty="0"/>
                        <a:t>Breastfeeding</a:t>
                      </a:r>
                      <a:endParaRPr lang="en-US" sz="2400" b="1" dirty="0">
                        <a:solidFill>
                          <a:schemeClr val="accent1"/>
                        </a:solidFill>
                        <a:latin typeface="Calibri"/>
                        <a:ea typeface="Calibri"/>
                        <a:cs typeface="Times New Roman"/>
                      </a:endParaRPr>
                    </a:p>
                  </a:txBody>
                  <a:tcPr marL="68575" marR="68575" marT="0" marB="0" anchor="ctr">
                    <a:solidFill>
                      <a:srgbClr val="A4D4CB"/>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xmlns="" val="1121805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hidden="1"/>
          <p:cNvSpPr>
            <a:spLocks noChangeArrowheads="1" noChangeShapeType="1"/>
          </p:cNvSpPr>
          <p:nvPr/>
        </p:nvSpPr>
        <p:spPr bwMode="auto">
          <a:xfrm>
            <a:off x="-1639888" y="1714500"/>
            <a:ext cx="4667251" cy="1000125"/>
          </a:xfrm>
          <a:prstGeom prst="rect">
            <a:avLst/>
          </a:prstGeom>
          <a:solidFill>
            <a:srgbClr val="FFFFFF"/>
          </a:solidFill>
          <a:ln w="9525" algn="ctr">
            <a:noFill/>
            <a:round/>
            <a:headEnd/>
            <a:tailEnd/>
          </a:ln>
        </p:spPr>
        <p:txBody>
          <a:bodyPr lIns="18826" tIns="18826" rIns="18826" bIns="18826"/>
          <a:lstStyle/>
          <a:p>
            <a:endParaRPr lang="en-US" sz="1600" dirty="0">
              <a:latin typeface="Calibri" pitchFamily="34" charset="0"/>
            </a:endParaRPr>
          </a:p>
        </p:txBody>
      </p:sp>
      <p:pic>
        <p:nvPicPr>
          <p:cNvPr id="13322" name="Picture 290" descr="IMG_906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398402" y="3494378"/>
            <a:ext cx="2545198" cy="8620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350" name="Text Box 295"/>
          <p:cNvSpPr txBox="1">
            <a:spLocks noChangeArrowheads="1"/>
          </p:cNvSpPr>
          <p:nvPr/>
        </p:nvSpPr>
        <p:spPr bwMode="auto">
          <a:xfrm>
            <a:off x="400483" y="6232539"/>
            <a:ext cx="2971801" cy="358455"/>
          </a:xfrm>
          <a:prstGeom prst="rect">
            <a:avLst/>
          </a:prstGeom>
          <a:noFill/>
          <a:ln w="9525" algn="ctr">
            <a:noFill/>
            <a:miter lim="800000"/>
            <a:headEnd/>
            <a:tailEnd/>
          </a:ln>
        </p:spPr>
        <p:txBody>
          <a:bodyPr wrap="square" lIns="80668" tIns="40334" rIns="80668" bIns="40334">
            <a:spAutoFit/>
          </a:bodyPr>
          <a:lstStyle/>
          <a:p>
            <a:r>
              <a:rPr lang="en-US" b="1" dirty="0">
                <a:solidFill>
                  <a:srgbClr val="CC0000"/>
                </a:solidFill>
                <a:latin typeface="Comic Sans MS" pitchFamily="66" charset="0"/>
                <a:cs typeface="Arial" pitchFamily="34" charset="0"/>
              </a:rPr>
              <a:t>Intra-gastric tube feeds</a:t>
            </a:r>
          </a:p>
        </p:txBody>
      </p:sp>
      <p:sp>
        <p:nvSpPr>
          <p:cNvPr id="14351" name="Text Box 297"/>
          <p:cNvSpPr txBox="1">
            <a:spLocks noChangeArrowheads="1"/>
          </p:cNvSpPr>
          <p:nvPr/>
        </p:nvSpPr>
        <p:spPr bwMode="auto">
          <a:xfrm>
            <a:off x="400484" y="4121212"/>
            <a:ext cx="1431393" cy="450788"/>
          </a:xfrm>
          <a:prstGeom prst="rect">
            <a:avLst/>
          </a:prstGeom>
          <a:noFill/>
          <a:ln w="9525" algn="ctr">
            <a:noFill/>
            <a:miter lim="800000"/>
            <a:headEnd/>
            <a:tailEnd/>
          </a:ln>
        </p:spPr>
        <p:txBody>
          <a:bodyPr wrap="square" lIns="80668" tIns="40334" rIns="80668" bIns="40334">
            <a:spAutoFit/>
          </a:bodyPr>
          <a:lstStyle/>
          <a:p>
            <a:r>
              <a:rPr lang="en-US" sz="1200" b="1" dirty="0">
                <a:cs typeface="Arial" pitchFamily="34" charset="0"/>
              </a:rPr>
              <a:t>Assess feeding readiness</a:t>
            </a:r>
          </a:p>
        </p:txBody>
      </p:sp>
      <p:sp>
        <p:nvSpPr>
          <p:cNvPr id="14352" name="AutoShape 8"/>
          <p:cNvSpPr>
            <a:spLocks noChangeArrowheads="1"/>
          </p:cNvSpPr>
          <p:nvPr/>
        </p:nvSpPr>
        <p:spPr bwMode="auto">
          <a:xfrm>
            <a:off x="1600200" y="4405298"/>
            <a:ext cx="1772084" cy="471502"/>
          </a:xfrm>
          <a:prstGeom prst="roundRect">
            <a:avLst>
              <a:gd name="adj" fmla="val 16667"/>
            </a:avLst>
          </a:prstGeom>
          <a:noFill/>
          <a:ln w="9525" algn="ctr">
            <a:solidFill>
              <a:schemeClr val="accent1"/>
            </a:solidFill>
            <a:round/>
            <a:headEnd/>
            <a:tailEnd/>
          </a:ln>
        </p:spPr>
        <p:txBody>
          <a:bodyPr wrap="square" lIns="80668" tIns="40334" rIns="80668" bIns="40334">
            <a:spAutoFit/>
          </a:bodyPr>
          <a:lstStyle/>
          <a:p>
            <a:pPr>
              <a:lnSpc>
                <a:spcPct val="80000"/>
              </a:lnSpc>
            </a:pPr>
            <a:r>
              <a:rPr lang="en-US" altLang="zh-CN" sz="1400" b="1" dirty="0">
                <a:ea typeface="SimSun" pitchFamily="2" charset="-122"/>
                <a:cs typeface="Arial" pitchFamily="34" charset="0"/>
              </a:rPr>
              <a:t> Offer small feeds by </a:t>
            </a:r>
            <a:r>
              <a:rPr lang="en-US" altLang="zh-CN" sz="1400" b="1" i="1" dirty="0">
                <a:ea typeface="SimSun" pitchFamily="2" charset="-122"/>
                <a:cs typeface="Arial" pitchFamily="34" charset="0"/>
              </a:rPr>
              <a:t>paladai</a:t>
            </a:r>
          </a:p>
        </p:txBody>
      </p:sp>
      <p:pic>
        <p:nvPicPr>
          <p:cNvPr id="13333" name="Picture 307" descr="IMG_9066"/>
          <p:cNvPicPr>
            <a:picLocks noChangeAspect="1" noChangeArrowheads="1"/>
          </p:cNvPicPr>
          <p:nvPr/>
        </p:nvPicPr>
        <p:blipFill rotWithShape="1">
          <a:blip r:embed="rId4" cstate="print">
            <a:clrChange>
              <a:clrFrom>
                <a:srgbClr val="FFFFFF"/>
              </a:clrFrom>
              <a:clrTo>
                <a:srgbClr val="FFFFFF">
                  <a:alpha val="0"/>
                </a:srgbClr>
              </a:clrTo>
            </a:clrChange>
          </a:blip>
          <a:srcRect r="9348"/>
          <a:stretch/>
        </p:blipFill>
        <p:spPr bwMode="auto">
          <a:xfrm>
            <a:off x="6477000" y="1593569"/>
            <a:ext cx="2362200" cy="8556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358" name="Rectangle 24"/>
          <p:cNvSpPr>
            <a:spLocks noChangeArrowheads="1"/>
          </p:cNvSpPr>
          <p:nvPr/>
        </p:nvSpPr>
        <p:spPr bwMode="auto">
          <a:xfrm>
            <a:off x="6430964" y="2514600"/>
            <a:ext cx="2484436" cy="330755"/>
          </a:xfrm>
          <a:prstGeom prst="rect">
            <a:avLst/>
          </a:prstGeom>
          <a:noFill/>
          <a:ln w="9525" algn="ctr">
            <a:noFill/>
            <a:miter lim="800000"/>
            <a:headEnd/>
            <a:tailEnd/>
          </a:ln>
        </p:spPr>
        <p:txBody>
          <a:bodyPr lIns="80668" tIns="40334" rIns="80668" bIns="40334">
            <a:spAutoFit/>
          </a:bodyPr>
          <a:lstStyle/>
          <a:p>
            <a:pPr>
              <a:lnSpc>
                <a:spcPct val="90000"/>
              </a:lnSpc>
              <a:spcBef>
                <a:spcPct val="50000"/>
              </a:spcBef>
            </a:pPr>
            <a:r>
              <a:rPr lang="en-GB" altLang="zh-CN" b="1" dirty="0">
                <a:solidFill>
                  <a:srgbClr val="CC0000"/>
                </a:solidFill>
                <a:latin typeface="Comic Sans MS" pitchFamily="66" charset="0"/>
                <a:ea typeface="SimSun" pitchFamily="2" charset="-122"/>
                <a:cs typeface="Arial" pitchFamily="34" charset="0"/>
              </a:rPr>
              <a:t>Breastfeeding</a:t>
            </a:r>
            <a:endParaRPr lang="en-US" altLang="zh-CN" b="1" dirty="0">
              <a:solidFill>
                <a:srgbClr val="CC0000"/>
              </a:solidFill>
              <a:latin typeface="Comic Sans MS" pitchFamily="66" charset="0"/>
              <a:ea typeface="SimSun" pitchFamily="2" charset="-122"/>
              <a:cs typeface="Arial" pitchFamily="34" charset="0"/>
            </a:endParaRPr>
          </a:p>
        </p:txBody>
      </p:sp>
      <p:sp>
        <p:nvSpPr>
          <p:cNvPr id="14361" name="Text Box 312"/>
          <p:cNvSpPr txBox="1">
            <a:spLocks noChangeArrowheads="1"/>
          </p:cNvSpPr>
          <p:nvPr/>
        </p:nvSpPr>
        <p:spPr bwMode="auto">
          <a:xfrm>
            <a:off x="3359036" y="4522719"/>
            <a:ext cx="3575164" cy="164555"/>
          </a:xfrm>
          <a:prstGeom prst="rect">
            <a:avLst/>
          </a:prstGeom>
          <a:noFill/>
          <a:ln w="9525" algn="ctr">
            <a:noFill/>
            <a:miter lim="800000"/>
            <a:headEnd/>
            <a:tailEnd/>
          </a:ln>
        </p:spPr>
        <p:txBody>
          <a:bodyPr lIns="80668" tIns="40334" rIns="80668" bIns="40334">
            <a:spAutoFit/>
          </a:bodyPr>
          <a:lstStyle/>
          <a:p>
            <a:pPr>
              <a:lnSpc>
                <a:spcPct val="30000"/>
              </a:lnSpc>
              <a:spcBef>
                <a:spcPct val="50000"/>
              </a:spcBef>
            </a:pPr>
            <a:r>
              <a:rPr lang="en-US" b="1" dirty="0">
                <a:solidFill>
                  <a:srgbClr val="CC0000"/>
                </a:solidFill>
                <a:latin typeface="Comic Sans MS" pitchFamily="66" charset="0"/>
                <a:cs typeface="Arial" pitchFamily="34" charset="0"/>
              </a:rPr>
              <a:t>Oral feeds by </a:t>
            </a:r>
            <a:r>
              <a:rPr lang="en-US" b="1" i="1" dirty="0">
                <a:solidFill>
                  <a:srgbClr val="CC0000"/>
                </a:solidFill>
                <a:latin typeface="Comic Sans MS" pitchFamily="66" charset="0"/>
                <a:cs typeface="Arial" pitchFamily="34" charset="0"/>
              </a:rPr>
              <a:t>paladai</a:t>
            </a:r>
          </a:p>
        </p:txBody>
      </p:sp>
      <p:pic>
        <p:nvPicPr>
          <p:cNvPr id="13339" name="Picture 314" descr="01 copy"/>
          <p:cNvPicPr>
            <a:picLocks noChangeAspect="1" noChangeArrowheads="1"/>
          </p:cNvPicPr>
          <p:nvPr/>
        </p:nvPicPr>
        <p:blipFill>
          <a:blip r:embed="rId5" cstate="print">
            <a:clrChange>
              <a:clrFrom>
                <a:srgbClr val="FFFFFF"/>
              </a:clrFrom>
              <a:clrTo>
                <a:srgbClr val="FFFFFF">
                  <a:alpha val="0"/>
                </a:srgbClr>
              </a:clrTo>
            </a:clrChange>
          </a:blip>
          <a:srcRect l="9302" r="9302"/>
          <a:stretch>
            <a:fillRect/>
          </a:stretch>
        </p:blipFill>
        <p:spPr bwMode="auto">
          <a:xfrm>
            <a:off x="505951" y="5125741"/>
            <a:ext cx="2545198" cy="9779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Bent-Up Arrow 2"/>
          <p:cNvSpPr/>
          <p:nvPr/>
        </p:nvSpPr>
        <p:spPr>
          <a:xfrm rot="16200000" flipV="1">
            <a:off x="914400" y="4400220"/>
            <a:ext cx="457200" cy="762000"/>
          </a:xfrm>
          <a:prstGeom prst="bentUpArrow">
            <a:avLst>
              <a:gd name="adj1" fmla="val 25000"/>
              <a:gd name="adj2" fmla="val 16803"/>
              <a:gd name="adj3"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8" name="Bent-Up Arrow 37"/>
          <p:cNvSpPr/>
          <p:nvPr/>
        </p:nvSpPr>
        <p:spPr>
          <a:xfrm rot="16200000" flipV="1">
            <a:off x="2347692" y="3626472"/>
            <a:ext cx="457200" cy="949713"/>
          </a:xfrm>
          <a:prstGeom prst="bentUpArrow">
            <a:avLst>
              <a:gd name="adj1" fmla="val 25000"/>
              <a:gd name="adj2" fmla="val 16803"/>
              <a:gd name="adj3"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7" name="Text Box 297"/>
          <p:cNvSpPr txBox="1">
            <a:spLocks noChangeArrowheads="1"/>
          </p:cNvSpPr>
          <p:nvPr/>
        </p:nvSpPr>
        <p:spPr bwMode="auto">
          <a:xfrm>
            <a:off x="2073807" y="3581400"/>
            <a:ext cx="1202793" cy="266122"/>
          </a:xfrm>
          <a:prstGeom prst="rect">
            <a:avLst/>
          </a:prstGeom>
          <a:noFill/>
          <a:ln w="9525" algn="ctr">
            <a:noFill/>
            <a:miter lim="800000"/>
            <a:headEnd/>
            <a:tailEnd/>
          </a:ln>
        </p:spPr>
        <p:txBody>
          <a:bodyPr wrap="square" lIns="80668" tIns="40334" rIns="80668" bIns="40334">
            <a:spAutoFit/>
          </a:bodyPr>
          <a:lstStyle/>
          <a:p>
            <a:r>
              <a:rPr lang="en-US" sz="1200" b="1" dirty="0">
                <a:cs typeface="Arial" pitchFamily="34" charset="0"/>
              </a:rPr>
              <a:t>If accepting</a:t>
            </a:r>
          </a:p>
        </p:txBody>
      </p:sp>
      <p:sp>
        <p:nvSpPr>
          <p:cNvPr id="53" name="Text Box 297"/>
          <p:cNvSpPr txBox="1">
            <a:spLocks noChangeArrowheads="1"/>
          </p:cNvSpPr>
          <p:nvPr/>
        </p:nvSpPr>
        <p:spPr bwMode="auto">
          <a:xfrm>
            <a:off x="3597807" y="2629478"/>
            <a:ext cx="1431393" cy="266122"/>
          </a:xfrm>
          <a:prstGeom prst="rect">
            <a:avLst/>
          </a:prstGeom>
          <a:noFill/>
          <a:ln w="9525" algn="ctr">
            <a:noFill/>
            <a:miter lim="800000"/>
            <a:headEnd/>
            <a:tailEnd/>
          </a:ln>
        </p:spPr>
        <p:txBody>
          <a:bodyPr wrap="square" lIns="80668" tIns="40334" rIns="80668" bIns="40334">
            <a:spAutoFit/>
          </a:bodyPr>
          <a:lstStyle/>
          <a:p>
            <a:r>
              <a:rPr lang="en-US" sz="1200" b="1" dirty="0">
                <a:cs typeface="Arial" pitchFamily="34" charset="0"/>
              </a:rPr>
              <a:t>Put on breast</a:t>
            </a:r>
          </a:p>
        </p:txBody>
      </p:sp>
      <p:sp>
        <p:nvSpPr>
          <p:cNvPr id="54" name="AutoShape 8"/>
          <p:cNvSpPr>
            <a:spLocks noChangeArrowheads="1"/>
          </p:cNvSpPr>
          <p:nvPr/>
        </p:nvSpPr>
        <p:spPr bwMode="auto">
          <a:xfrm>
            <a:off x="4724400" y="2728898"/>
            <a:ext cx="1295400" cy="471502"/>
          </a:xfrm>
          <a:prstGeom prst="roundRect">
            <a:avLst>
              <a:gd name="adj" fmla="val 16667"/>
            </a:avLst>
          </a:prstGeom>
          <a:noFill/>
          <a:ln w="9525" algn="ctr">
            <a:solidFill>
              <a:schemeClr val="accent1"/>
            </a:solidFill>
            <a:round/>
            <a:headEnd/>
            <a:tailEnd/>
          </a:ln>
        </p:spPr>
        <p:txBody>
          <a:bodyPr wrap="square" lIns="80668" tIns="40334" rIns="80668" bIns="40334">
            <a:spAutoFit/>
          </a:bodyPr>
          <a:lstStyle/>
          <a:p>
            <a:pPr>
              <a:lnSpc>
                <a:spcPct val="80000"/>
              </a:lnSpc>
            </a:pPr>
            <a:r>
              <a:rPr lang="en-US" altLang="zh-CN" sz="1400" b="1" dirty="0">
                <a:ea typeface="SimSun" pitchFamily="2" charset="-122"/>
                <a:cs typeface="Arial" pitchFamily="34" charset="0"/>
              </a:rPr>
              <a:t> If sucks effectively</a:t>
            </a:r>
            <a:endParaRPr lang="en-US" altLang="zh-CN" sz="1400" b="1" i="1" dirty="0">
              <a:ea typeface="SimSun" pitchFamily="2" charset="-122"/>
              <a:cs typeface="Arial" pitchFamily="34" charset="0"/>
            </a:endParaRPr>
          </a:p>
        </p:txBody>
      </p:sp>
      <p:sp>
        <p:nvSpPr>
          <p:cNvPr id="55" name="Bent-Up Arrow 54"/>
          <p:cNvSpPr/>
          <p:nvPr/>
        </p:nvSpPr>
        <p:spPr>
          <a:xfrm rot="16200000" flipV="1">
            <a:off x="4038600" y="2723820"/>
            <a:ext cx="457200" cy="762000"/>
          </a:xfrm>
          <a:prstGeom prst="bentUpArrow">
            <a:avLst>
              <a:gd name="adj1" fmla="val 25000"/>
              <a:gd name="adj2" fmla="val 16803"/>
              <a:gd name="adj3"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56" name="Bent-Up Arrow 55"/>
          <p:cNvSpPr/>
          <p:nvPr/>
        </p:nvSpPr>
        <p:spPr>
          <a:xfrm rot="16200000" flipV="1">
            <a:off x="5621143" y="1950072"/>
            <a:ext cx="457200" cy="949713"/>
          </a:xfrm>
          <a:prstGeom prst="bentUpArrow">
            <a:avLst>
              <a:gd name="adj1" fmla="val 25000"/>
              <a:gd name="adj2" fmla="val 16803"/>
              <a:gd name="adj3" fmla="val 50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a:xfrm>
            <a:off x="457198" y="327138"/>
            <a:ext cx="8382001" cy="1196862"/>
          </a:xfrm>
        </p:spPr>
        <p:txBody>
          <a:bodyPr>
            <a:noAutofit/>
          </a:bodyPr>
          <a:lstStyle/>
          <a:p>
            <a:pPr algn="ctr"/>
            <a:r>
              <a:rPr lang="en-US" sz="4800" b="1" dirty="0">
                <a:latin typeface="+mn-lt"/>
              </a:rPr>
              <a:t>Progressing from initial feeding method</a:t>
            </a:r>
          </a:p>
        </p:txBody>
      </p:sp>
    </p:spTree>
    <p:extLst>
      <p:ext uri="{BB962C8B-B14F-4D97-AF65-F5344CB8AC3E}">
        <p14:creationId xmlns:p14="http://schemas.microsoft.com/office/powerpoint/2010/main" xmlns="" val="658728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85800" y="228600"/>
            <a:ext cx="7772400" cy="971054"/>
          </a:xfrm>
        </p:spPr>
        <p:txBody>
          <a:bodyPr>
            <a:normAutofit/>
          </a:bodyPr>
          <a:lstStyle/>
          <a:p>
            <a:pPr algn="ctr" eaLnBrk="1" hangingPunct="1"/>
            <a:r>
              <a:rPr lang="en-US" sz="4400" b="1" dirty="0">
                <a:latin typeface="+mn-lt"/>
              </a:rPr>
              <a:t>Assessing adequacy of feeding </a:t>
            </a:r>
          </a:p>
        </p:txBody>
      </p:sp>
      <p:graphicFrame>
        <p:nvGraphicFramePr>
          <p:cNvPr id="4" name="Table 3"/>
          <p:cNvGraphicFramePr>
            <a:graphicFrameLocks noGrp="1"/>
          </p:cNvGraphicFramePr>
          <p:nvPr>
            <p:extLst>
              <p:ext uri="{D42A27DB-BD31-4B8C-83A1-F6EECF244321}">
                <p14:modId xmlns:p14="http://schemas.microsoft.com/office/powerpoint/2010/main" xmlns="" val="427019625"/>
              </p:ext>
            </p:extLst>
          </p:nvPr>
        </p:nvGraphicFramePr>
        <p:xfrm>
          <a:off x="870438" y="1199654"/>
          <a:ext cx="7391400" cy="3242873"/>
        </p:xfrm>
        <a:graphic>
          <a:graphicData uri="http://schemas.openxmlformats.org/drawingml/2006/table">
            <a:tbl>
              <a:tblPr>
                <a:tableStyleId>{69CF1AB2-1976-4502-BF36-3FF5EA218861}</a:tableStyleId>
              </a:tblPr>
              <a:tblGrid>
                <a:gridCol w="2286000">
                  <a:extLst>
                    <a:ext uri="{9D8B030D-6E8A-4147-A177-3AD203B41FA5}">
                      <a16:colId xmlns:a16="http://schemas.microsoft.com/office/drawing/2014/main" xmlns="" val="20000"/>
                    </a:ext>
                  </a:extLst>
                </a:gridCol>
                <a:gridCol w="5105400">
                  <a:extLst>
                    <a:ext uri="{9D8B030D-6E8A-4147-A177-3AD203B41FA5}">
                      <a16:colId xmlns:a16="http://schemas.microsoft.com/office/drawing/2014/main" xmlns="" val="20001"/>
                    </a:ext>
                  </a:extLst>
                </a:gridCol>
              </a:tblGrid>
              <a:tr h="671572">
                <a:tc>
                  <a:txBody>
                    <a:bodyPr/>
                    <a:lstStyle/>
                    <a:p>
                      <a:pPr marL="0" marR="0" algn="ctr">
                        <a:lnSpc>
                          <a:spcPct val="115000"/>
                        </a:lnSpc>
                        <a:spcBef>
                          <a:spcPts val="0"/>
                        </a:spcBef>
                        <a:spcAft>
                          <a:spcPts val="0"/>
                        </a:spcAft>
                      </a:pPr>
                      <a:r>
                        <a:rPr lang="en-US" sz="2400" b="1" dirty="0">
                          <a:solidFill>
                            <a:schemeClr val="bg1"/>
                          </a:solidFill>
                        </a:rPr>
                        <a:t>Mode of feeding</a:t>
                      </a:r>
                      <a:endParaRPr lang="en-US" sz="2400" b="1" dirty="0">
                        <a:solidFill>
                          <a:schemeClr val="bg1"/>
                        </a:solidFill>
                        <a:latin typeface="Calibri"/>
                        <a:ea typeface="Calibri"/>
                        <a:cs typeface="Times New Roman"/>
                      </a:endParaRPr>
                    </a:p>
                  </a:txBody>
                  <a:tcPr marL="68575" marR="68575" marT="0" marB="0" anchor="ctr">
                    <a:solidFill>
                      <a:srgbClr val="4C9E8E"/>
                    </a:solidFill>
                  </a:tcPr>
                </a:tc>
                <a:tc>
                  <a:txBody>
                    <a:bodyPr/>
                    <a:lstStyle/>
                    <a:p>
                      <a:pPr marL="0" marR="0" algn="ctr">
                        <a:lnSpc>
                          <a:spcPct val="115000"/>
                        </a:lnSpc>
                        <a:spcBef>
                          <a:spcPts val="0"/>
                        </a:spcBef>
                        <a:spcAft>
                          <a:spcPts val="0"/>
                        </a:spcAft>
                      </a:pPr>
                      <a:r>
                        <a:rPr lang="en-US" sz="2400" b="1" dirty="0">
                          <a:solidFill>
                            <a:schemeClr val="bg1"/>
                          </a:solidFill>
                        </a:rPr>
                        <a:t>Adequacy of feeding</a:t>
                      </a:r>
                      <a:endParaRPr lang="en-US" sz="2400" b="1" dirty="0">
                        <a:solidFill>
                          <a:schemeClr val="bg1"/>
                        </a:solidFill>
                        <a:latin typeface="Calibri"/>
                        <a:ea typeface="Calibri"/>
                        <a:cs typeface="Times New Roman"/>
                      </a:endParaRPr>
                    </a:p>
                  </a:txBody>
                  <a:tcPr marL="68575" marR="68575" marT="0" marB="0" anchor="ctr">
                    <a:solidFill>
                      <a:srgbClr val="4C9E8E"/>
                    </a:solidFill>
                  </a:tcPr>
                </a:tc>
                <a:extLst>
                  <a:ext uri="{0D108BD9-81ED-4DB2-BD59-A6C34878D82A}">
                    <a16:rowId xmlns:a16="http://schemas.microsoft.com/office/drawing/2014/main" xmlns="" val="10000"/>
                  </a:ext>
                </a:extLst>
              </a:tr>
              <a:tr h="1169275">
                <a:tc>
                  <a:txBody>
                    <a:bodyPr/>
                    <a:lstStyle/>
                    <a:p>
                      <a:pPr marL="0" marR="0" algn="ctr">
                        <a:lnSpc>
                          <a:spcPct val="115000"/>
                        </a:lnSpc>
                        <a:spcBef>
                          <a:spcPts val="0"/>
                        </a:spcBef>
                        <a:spcAft>
                          <a:spcPts val="0"/>
                        </a:spcAft>
                      </a:pPr>
                      <a:r>
                        <a:rPr lang="en-US" sz="2400" dirty="0"/>
                        <a:t>Spoon/ paladai</a:t>
                      </a:r>
                      <a:endParaRPr lang="en-US" sz="2400" i="0" dirty="0">
                        <a:solidFill>
                          <a:schemeClr val="tx1"/>
                        </a:solidFill>
                        <a:latin typeface="Calibri"/>
                        <a:ea typeface="Calibri"/>
                        <a:cs typeface="Times New Roman"/>
                      </a:endParaRPr>
                    </a:p>
                  </a:txBody>
                  <a:tcPr marL="68575" marR="68575" marT="0" marB="0" anchor="ctr">
                    <a:solidFill>
                      <a:srgbClr val="A4D4CB"/>
                    </a:solidFill>
                  </a:tcPr>
                </a:tc>
                <a:tc>
                  <a:txBody>
                    <a:bodyPr/>
                    <a:lstStyle/>
                    <a:p>
                      <a:pPr marL="342900" marR="0" indent="-342900">
                        <a:lnSpc>
                          <a:spcPct val="115000"/>
                        </a:lnSpc>
                        <a:spcBef>
                          <a:spcPts val="0"/>
                        </a:spcBef>
                        <a:spcAft>
                          <a:spcPts val="0"/>
                        </a:spcAft>
                        <a:buFont typeface="Arial" charset="0"/>
                        <a:buChar char="•"/>
                      </a:pPr>
                      <a:r>
                        <a:rPr lang="en-US" sz="2400" baseline="0" dirty="0"/>
                        <a:t>Swallows milk without coughing or spluttering</a:t>
                      </a:r>
                    </a:p>
                    <a:p>
                      <a:pPr marL="342900" marR="0" indent="-342900">
                        <a:lnSpc>
                          <a:spcPct val="115000"/>
                        </a:lnSpc>
                        <a:spcBef>
                          <a:spcPts val="0"/>
                        </a:spcBef>
                        <a:spcAft>
                          <a:spcPts val="0"/>
                        </a:spcAft>
                        <a:buFont typeface="Arial" charset="0"/>
                        <a:buChar char="•"/>
                      </a:pPr>
                      <a:r>
                        <a:rPr lang="en-US" sz="2400" kern="1200" baseline="0" dirty="0"/>
                        <a:t>Accepts</a:t>
                      </a:r>
                      <a:r>
                        <a:rPr lang="en-US" sz="2400" baseline="0" dirty="0"/>
                        <a:t> required amount</a:t>
                      </a:r>
                      <a:endParaRPr lang="en-US" sz="2400" b="1" baseline="0" dirty="0">
                        <a:solidFill>
                          <a:srgbClr val="0000FF"/>
                        </a:solidFill>
                        <a:latin typeface="+mn-lt"/>
                        <a:ea typeface="Calibri"/>
                        <a:cs typeface="Times New Roman"/>
                      </a:endParaRPr>
                    </a:p>
                  </a:txBody>
                  <a:tcPr marL="68575" marR="68575" marT="0" marB="0" anchor="ctr">
                    <a:solidFill>
                      <a:srgbClr val="A4D4CB"/>
                    </a:solidFill>
                  </a:tcPr>
                </a:tc>
                <a:extLst>
                  <a:ext uri="{0D108BD9-81ED-4DB2-BD59-A6C34878D82A}">
                    <a16:rowId xmlns:a16="http://schemas.microsoft.com/office/drawing/2014/main" xmlns="" val="10001"/>
                  </a:ext>
                </a:extLst>
              </a:tr>
              <a:tr h="1309429">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2400" kern="1200" dirty="0"/>
                        <a:t>Breastfeeding</a:t>
                      </a:r>
                    </a:p>
                    <a:p>
                      <a:pPr marL="0" marR="0" algn="ctr">
                        <a:lnSpc>
                          <a:spcPct val="115000"/>
                        </a:lnSpc>
                        <a:spcBef>
                          <a:spcPts val="0"/>
                        </a:spcBef>
                        <a:spcAft>
                          <a:spcPts val="0"/>
                        </a:spcAft>
                      </a:pPr>
                      <a:endParaRPr lang="en-US" sz="2400" i="0" kern="1200" dirty="0">
                        <a:solidFill>
                          <a:schemeClr val="dk1"/>
                        </a:solidFill>
                        <a:latin typeface="+mn-lt"/>
                        <a:ea typeface="+mn-ea"/>
                        <a:cs typeface="+mn-cs"/>
                      </a:endParaRPr>
                    </a:p>
                  </a:txBody>
                  <a:tcPr marL="68575" marR="68575" marT="0" marB="0" anchor="ctr">
                    <a:solidFill>
                      <a:srgbClr val="A4D4CB"/>
                    </a:solidFill>
                  </a:tcPr>
                </a:tc>
                <a:tc>
                  <a:txBody>
                    <a:bodyPr/>
                    <a:lstStyle/>
                    <a:p>
                      <a:pPr marL="342900" marR="0" indent="-342900">
                        <a:lnSpc>
                          <a:spcPct val="115000"/>
                        </a:lnSpc>
                        <a:spcBef>
                          <a:spcPts val="0"/>
                        </a:spcBef>
                        <a:spcAft>
                          <a:spcPts val="0"/>
                        </a:spcAft>
                        <a:buFont typeface="Arial" charset="0"/>
                        <a:buChar char="•"/>
                      </a:pPr>
                      <a:r>
                        <a:rPr lang="en-US" sz="2400" kern="1200" baseline="0" dirty="0"/>
                        <a:t>Att</a:t>
                      </a:r>
                      <a:r>
                        <a:rPr lang="en-US" sz="2400" kern="1200" dirty="0"/>
                        <a:t>aches well and suckles effectively</a:t>
                      </a:r>
                      <a:endParaRPr lang="en-US" sz="2400" kern="1200" baseline="0" dirty="0"/>
                    </a:p>
                    <a:p>
                      <a:pPr marL="342900" marR="0" indent="-342900">
                        <a:lnSpc>
                          <a:spcPct val="115000"/>
                        </a:lnSpc>
                        <a:spcBef>
                          <a:spcPts val="0"/>
                        </a:spcBef>
                        <a:spcAft>
                          <a:spcPts val="0"/>
                        </a:spcAft>
                        <a:buFont typeface="Arial" charset="0"/>
                        <a:buChar char="•"/>
                      </a:pPr>
                      <a:r>
                        <a:rPr lang="en-US" sz="2400" kern="1200" dirty="0"/>
                        <a:t>Able to suckle long enough to satisfy needs</a:t>
                      </a:r>
                      <a:endParaRPr lang="en-US" sz="2400" i="0" kern="1200" dirty="0">
                        <a:solidFill>
                          <a:schemeClr val="dk1"/>
                        </a:solidFill>
                        <a:latin typeface="+mn-lt"/>
                        <a:ea typeface="+mn-ea"/>
                        <a:cs typeface="+mn-cs"/>
                      </a:endParaRPr>
                    </a:p>
                  </a:txBody>
                  <a:tcPr marL="68575" marR="68575" marT="0" marB="0" anchor="ctr">
                    <a:solidFill>
                      <a:srgbClr val="A4D4CB"/>
                    </a:solidFill>
                  </a:tcPr>
                </a:tc>
                <a:extLst>
                  <a:ext uri="{0D108BD9-81ED-4DB2-BD59-A6C34878D82A}">
                    <a16:rowId xmlns:a16="http://schemas.microsoft.com/office/drawing/2014/main" xmlns="" val="10002"/>
                  </a:ext>
                </a:extLst>
              </a:tr>
            </a:tbl>
          </a:graphicData>
        </a:graphic>
      </p:graphicFrame>
      <p:sp>
        <p:nvSpPr>
          <p:cNvPr id="2" name="Rectangle 1"/>
          <p:cNvSpPr/>
          <p:nvPr/>
        </p:nvSpPr>
        <p:spPr>
          <a:xfrm>
            <a:off x="1342292" y="4800600"/>
            <a:ext cx="6447693" cy="1569660"/>
          </a:xfrm>
          <a:prstGeom prst="rect">
            <a:avLst/>
          </a:prstGeom>
          <a:solidFill>
            <a:srgbClr val="A4D4CB"/>
          </a:solidFill>
        </p:spPr>
        <p:style>
          <a:lnRef idx="1">
            <a:schemeClr val="accent3"/>
          </a:lnRef>
          <a:fillRef idx="3">
            <a:schemeClr val="accent3"/>
          </a:fillRef>
          <a:effectRef idx="2">
            <a:schemeClr val="accent3"/>
          </a:effectRef>
          <a:fontRef idx="minor">
            <a:schemeClr val="lt1"/>
          </a:fontRef>
        </p:style>
        <p:txBody>
          <a:bodyPr wrap="square">
            <a:spAutoFit/>
          </a:bodyPr>
          <a:lstStyle/>
          <a:p>
            <a:pPr marR="0" algn="ctr">
              <a:spcBef>
                <a:spcPts val="0"/>
              </a:spcBef>
              <a:spcAft>
                <a:spcPts val="0"/>
              </a:spcAft>
            </a:pPr>
            <a:r>
              <a:rPr lang="en-US" sz="3200" b="1" dirty="0">
                <a:solidFill>
                  <a:schemeClr val="tx1"/>
                </a:solidFill>
                <a:ea typeface="Calibri"/>
                <a:cs typeface="Times New Roman"/>
              </a:rPr>
              <a:t>For all modes: </a:t>
            </a:r>
          </a:p>
          <a:p>
            <a:pPr marR="0" algn="ctr">
              <a:spcBef>
                <a:spcPts val="0"/>
              </a:spcBef>
              <a:spcAft>
                <a:spcPts val="0"/>
              </a:spcAft>
            </a:pPr>
            <a:r>
              <a:rPr lang="en-US" sz="3200" dirty="0">
                <a:solidFill>
                  <a:schemeClr val="tx1"/>
                </a:solidFill>
                <a:ea typeface="Calibri"/>
                <a:cs typeface="Times New Roman"/>
              </a:rPr>
              <a:t>Adequate weight gain;  passing urine 6 times in 24 hours</a:t>
            </a:r>
          </a:p>
        </p:txBody>
      </p:sp>
    </p:spTree>
    <p:extLst>
      <p:ext uri="{BB962C8B-B14F-4D97-AF65-F5344CB8AC3E}">
        <p14:creationId xmlns:p14="http://schemas.microsoft.com/office/powerpoint/2010/main" xmlns="" val="1399333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305800" cy="971054"/>
          </a:xfrm>
        </p:spPr>
        <p:txBody>
          <a:bodyPr>
            <a:noAutofit/>
          </a:bodyPr>
          <a:lstStyle/>
          <a:p>
            <a:pPr algn="ctr"/>
            <a:r>
              <a:rPr lang="en-IN" sz="4800" b="1" dirty="0">
                <a:latin typeface="+mn-lt"/>
              </a:rPr>
              <a:t>Monitoring for feed intolerance</a:t>
            </a:r>
          </a:p>
        </p:txBody>
      </p:sp>
      <p:graphicFrame>
        <p:nvGraphicFramePr>
          <p:cNvPr id="5" name="Diagram 4"/>
          <p:cNvGraphicFramePr/>
          <p:nvPr>
            <p:extLst>
              <p:ext uri="{D42A27DB-BD31-4B8C-83A1-F6EECF244321}">
                <p14:modId xmlns:p14="http://schemas.microsoft.com/office/powerpoint/2010/main" xmlns="" val="394744139"/>
              </p:ext>
            </p:extLst>
          </p:nvPr>
        </p:nvGraphicFramePr>
        <p:xfrm>
          <a:off x="609600" y="1219200"/>
          <a:ext cx="9906000" cy="6324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4114800" y="4648200"/>
            <a:ext cx="2971800" cy="381000"/>
          </a:xfrm>
          <a:prstGeom prst="rect">
            <a:avLst/>
          </a:prstGeom>
          <a:solidFill>
            <a:srgbClr val="A4D4C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rPr>
              <a:t>Aspirate stomach contents</a:t>
            </a:r>
          </a:p>
        </p:txBody>
      </p:sp>
    </p:spTree>
    <p:extLst>
      <p:ext uri="{BB962C8B-B14F-4D97-AF65-F5344CB8AC3E}">
        <p14:creationId xmlns:p14="http://schemas.microsoft.com/office/powerpoint/2010/main" xmlns="" val="1678824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145" y="-152400"/>
            <a:ext cx="7104186" cy="990600"/>
          </a:xfrm>
        </p:spPr>
        <p:txBody>
          <a:bodyPr>
            <a:normAutofit/>
          </a:bodyPr>
          <a:lstStyle/>
          <a:p>
            <a:pPr algn="ctr"/>
            <a:r>
              <a:rPr lang="en-IN" sz="4800" b="1" dirty="0">
                <a:latin typeface="+mn-lt"/>
              </a:rPr>
              <a:t>Monitoring</a:t>
            </a:r>
            <a:r>
              <a:rPr lang="mr-IN" sz="4800" b="1" dirty="0">
                <a:latin typeface="+mn-lt"/>
              </a:rPr>
              <a:t>…</a:t>
            </a:r>
            <a:endParaRPr lang="en-IN" sz="4800" b="1" dirty="0">
              <a:latin typeface="+mn-l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1309998532"/>
              </p:ext>
            </p:extLst>
          </p:nvPr>
        </p:nvGraphicFramePr>
        <p:xfrm>
          <a:off x="457200" y="990600"/>
          <a:ext cx="8305800"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urved Left Arrow 2"/>
          <p:cNvSpPr/>
          <p:nvPr/>
        </p:nvSpPr>
        <p:spPr>
          <a:xfrm flipV="1">
            <a:off x="5853896" y="1069032"/>
            <a:ext cx="1657826" cy="3733800"/>
          </a:xfrm>
          <a:prstGeom prst="curvedLeftArrow">
            <a:avLst>
              <a:gd name="adj1" fmla="val 27722"/>
              <a:gd name="adj2" fmla="val 39079"/>
              <a:gd name="adj3" fmla="val 25000"/>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5" name="TextBox 4"/>
          <p:cNvSpPr txBox="1"/>
          <p:nvPr/>
        </p:nvSpPr>
        <p:spPr>
          <a:xfrm>
            <a:off x="6019800" y="2705099"/>
            <a:ext cx="1657826" cy="461665"/>
          </a:xfrm>
          <a:prstGeom prst="rect">
            <a:avLst/>
          </a:prstGeom>
          <a:noFill/>
        </p:spPr>
        <p:txBody>
          <a:bodyPr wrap="none" rtlCol="0">
            <a:spAutoFit/>
          </a:bodyPr>
          <a:lstStyle/>
          <a:p>
            <a:r>
              <a:rPr lang="en-US" sz="2400" b="1" dirty="0"/>
              <a:t>Distension</a:t>
            </a:r>
          </a:p>
        </p:txBody>
      </p:sp>
    </p:spTree>
    <p:extLst>
      <p:ext uri="{BB962C8B-B14F-4D97-AF65-F5344CB8AC3E}">
        <p14:creationId xmlns:p14="http://schemas.microsoft.com/office/powerpoint/2010/main" xmlns="" val="210993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457198" y="304800"/>
            <a:ext cx="8229601" cy="1219200"/>
          </a:xfrm>
        </p:spPr>
        <p:txBody>
          <a:bodyPr>
            <a:normAutofit/>
          </a:bodyPr>
          <a:lstStyle/>
          <a:p>
            <a:pPr algn="ctr"/>
            <a:r>
              <a:rPr lang="en-IN" sz="4800" b="1" dirty="0">
                <a:latin typeface="+mn-lt"/>
              </a:rPr>
              <a:t>Monitoring</a:t>
            </a:r>
            <a:r>
              <a:rPr lang="mr-IN" sz="4800" b="1" dirty="0">
                <a:latin typeface="+mn-lt"/>
              </a:rPr>
              <a:t>…</a:t>
            </a:r>
            <a:endParaRPr lang="en-IN" sz="4800" b="1" dirty="0">
              <a:latin typeface="+mn-lt"/>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020035749"/>
              </p:ext>
            </p:extLst>
          </p:nvPr>
        </p:nvGraphicFramePr>
        <p:xfrm>
          <a:off x="457200" y="1905000"/>
          <a:ext cx="8229600" cy="4038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Arrow: Down 1">
            <a:extLst>
              <a:ext uri="{FF2B5EF4-FFF2-40B4-BE49-F238E27FC236}">
                <a16:creationId xmlns:a16="http://schemas.microsoft.com/office/drawing/2014/main" xmlns="" id="{70FF4F7B-8C19-4324-99AA-3A3134088265}"/>
              </a:ext>
            </a:extLst>
          </p:cNvPr>
          <p:cNvSpPr/>
          <p:nvPr/>
        </p:nvSpPr>
        <p:spPr>
          <a:xfrm>
            <a:off x="4381499" y="3276600"/>
            <a:ext cx="380998" cy="685800"/>
          </a:xfrm>
          <a:prstGeom prst="downArrow">
            <a:avLst/>
          </a:prstGeom>
          <a:solidFill>
            <a:srgbClr val="A4D4CB"/>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rrow: Down 2">
            <a:extLst>
              <a:ext uri="{FF2B5EF4-FFF2-40B4-BE49-F238E27FC236}">
                <a16:creationId xmlns:a16="http://schemas.microsoft.com/office/drawing/2014/main" xmlns="" id="{BC68B114-DDCF-4D4B-892A-477127EE1CEB}"/>
              </a:ext>
            </a:extLst>
          </p:cNvPr>
          <p:cNvSpPr/>
          <p:nvPr/>
        </p:nvSpPr>
        <p:spPr>
          <a:xfrm>
            <a:off x="4114800" y="3276600"/>
            <a:ext cx="152400" cy="381000"/>
          </a:xfrm>
          <a:prstGeom prst="down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noFill/>
            </a:endParaRPr>
          </a:p>
        </p:txBody>
      </p:sp>
    </p:spTree>
    <p:extLst>
      <p:ext uri="{BB962C8B-B14F-4D97-AF65-F5344CB8AC3E}">
        <p14:creationId xmlns:p14="http://schemas.microsoft.com/office/powerpoint/2010/main" xmlns="" val="594132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2270</TotalTime>
  <Words>678</Words>
  <Application>Microsoft Office PowerPoint</Application>
  <PresentationFormat>On-screen Show (4:3)</PresentationFormat>
  <Paragraphs>88</Paragraphs>
  <Slides>7</Slides>
  <Notes>7</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 How to feed &amp; monitor for feed intolerance in a LBW infant?</vt:lpstr>
      <vt:lpstr>How to feed? </vt:lpstr>
      <vt:lpstr>Progressing from initial feeding method</vt:lpstr>
      <vt:lpstr>Assessing adequacy of feeding </vt:lpstr>
      <vt:lpstr>Monitoring for feed intolerance</vt:lpstr>
      <vt:lpstr>Monitoring…</vt:lpstr>
      <vt:lpstr>Monitoring…</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Jeeva Sankar</dc:creator>
  <cp:lastModifiedBy>JKSM</cp:lastModifiedBy>
  <cp:revision>344</cp:revision>
  <dcterms:created xsi:type="dcterms:W3CDTF">2014-07-25T11:59:31Z</dcterms:created>
  <dcterms:modified xsi:type="dcterms:W3CDTF">2017-09-22T12:44:35Z</dcterms:modified>
</cp:coreProperties>
</file>